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8288000" cy="10287000"/>
  <p:notesSz cx="6858000" cy="9144000"/>
  <p:embeddedFontLs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Open Sans Bold" panose="020B060402020202020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290C70-F9B1-ACA1-C19D-E8183C00E1E3}" name="Rocio Flores" initials="RF" userId="S::rocio.flores@gswater.onmicrosoft.com::457d9097-a889-4c02-8904-e41940326a22" providerId="AD"/>
  <p188:author id="{8AAE7F77-54A6-EB1D-ABD7-2739302C7620}" name="Phuong Nguyen" initials="PN" userId="S::phuong.nguyen@gswater.onmicrosoft.com::f5ebc959-68b5-463b-94a0-b25dd1d48c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A2970F-7379-4716-904F-D266F417C000}" v="2" dt="2022-10-12T23:30:59.916"/>
    <p1510:client id="{6349984C-C9F5-4D14-FD02-B47EAB906B9C}" v="987" dt="2022-10-17T22:33:47.432"/>
    <p1510:client id="{772A5A9F-3C77-486B-A50F-674063C88EFE}" v="62" dt="2022-10-13T17:37:48.089"/>
    <p1510:client id="{7763C312-1F09-4844-BBB5-9318B60EBB16}" v="4" dt="2022-10-11T23:21:09.774"/>
    <p1510:client id="{949DFA3E-34A2-488E-9F8E-B134932A75B1}" v="6" dt="2022-10-11T23:15:41.4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1096" autoAdjust="0"/>
  </p:normalViewPr>
  <p:slideViewPr>
    <p:cSldViewPr snapToGrid="0">
      <p:cViewPr varScale="1">
        <p:scale>
          <a:sx n="47" d="100"/>
          <a:sy n="47" d="100"/>
        </p:scale>
        <p:origin x="1133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354446-C826-4D15-9F89-88DF4B00E6D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2F620-6EF2-4157-B79A-DDE08608C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1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</a:t>
            </a:r>
            <a:r>
              <a:rPr lang="en-US" baseline="0" dirty="0"/>
              <a:t> update link to take customers to PHGs website. This is the annual reports (consumer confidence reports).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2F620-6EF2-4157-B79A-DDE08608C8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91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2F620-6EF2-4157-B79A-DDE08608C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5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2F620-6EF2-4157-B79A-DDE08608C8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04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32F620-6EF2-4157-B79A-DDE08608C8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93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.svg"/><Relationship Id="rId10" Type="http://schemas.openxmlformats.org/officeDocument/2006/relationships/image" Target="../media/image5.sv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2.svg"/><Relationship Id="rId10" Type="http://schemas.openxmlformats.org/officeDocument/2006/relationships/image" Target="../media/image5.sv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.svg"/><Relationship Id="rId9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2.svg"/><Relationship Id="rId9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4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.svg"/><Relationship Id="rId5" Type="http://schemas.openxmlformats.org/officeDocument/2006/relationships/image" Target="../media/image12.sv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3.jpe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4.jpe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10" Type="http://schemas.openxmlformats.org/officeDocument/2006/relationships/image" Target="../media/image10.png"/><Relationship Id="rId4" Type="http://schemas.openxmlformats.org/officeDocument/2006/relationships/image" Target="../media/image2.sv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7178891" y="-9730435"/>
            <a:ext cx="32766721" cy="1840894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876867" y="-206369"/>
            <a:ext cx="5657850" cy="11695918"/>
            <a:chOff x="0" y="0"/>
            <a:chExt cx="1913890" cy="39563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3956397"/>
            </a:xfrm>
            <a:custGeom>
              <a:avLst/>
              <a:gdLst/>
              <a:ahLst/>
              <a:cxnLst/>
              <a:rect l="l" t="t" r="r" b="b"/>
              <a:pathLst>
                <a:path w="1913890" h="3956397">
                  <a:moveTo>
                    <a:pt x="0" y="0"/>
                  </a:moveTo>
                  <a:lnTo>
                    <a:pt x="1913890" y="0"/>
                  </a:lnTo>
                  <a:lnTo>
                    <a:pt x="1913890" y="3956397"/>
                  </a:lnTo>
                  <a:lnTo>
                    <a:pt x="0" y="3956397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44999"/>
          </a:blip>
          <a:srcRect/>
          <a:stretch>
            <a:fillRect/>
          </a:stretch>
        </p:blipFill>
        <p:spPr>
          <a:xfrm>
            <a:off x="-160433" y="-206369"/>
            <a:ext cx="2261546" cy="225872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-29037" y="-55295"/>
            <a:ext cx="1893487" cy="1893487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3412" y="448412"/>
            <a:ext cx="621698" cy="949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3412" y="8442801"/>
            <a:ext cx="5186089" cy="123114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25107" y="3482445"/>
            <a:ext cx="13616350" cy="1242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30"/>
              </a:lnSpc>
            </a:pPr>
            <a:r>
              <a:rPr lang="en-US" sz="9067" spc="-453">
                <a:solidFill>
                  <a:srgbClr val="FFFFFF"/>
                </a:solidFill>
                <a:latin typeface="Open Sans Bold"/>
              </a:rPr>
              <a:t>Webinar will begin soon</a:t>
            </a:r>
          </a:p>
        </p:txBody>
      </p:sp>
      <p:sp>
        <p:nvSpPr>
          <p:cNvPr id="11" name="TextBox 11"/>
          <p:cNvSpPr txBox="1"/>
          <p:nvPr/>
        </p:nvSpPr>
        <p:spPr>
          <a:xfrm rot="-5400000">
            <a:off x="16447267" y="4901314"/>
            <a:ext cx="221337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25107" y="5029200"/>
            <a:ext cx="10033962" cy="868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9"/>
              </a:lnSpc>
            </a:pPr>
            <a:r>
              <a:rPr lang="en-US" sz="5034" spc="100">
                <a:solidFill>
                  <a:srgbClr val="FFFFFF"/>
                </a:solidFill>
                <a:latin typeface="Open Sans"/>
              </a:rPr>
              <a:t>Public Health Goal Report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7299831" y="-9201680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9999"/>
          </a:blip>
          <a:srcRect t="140" b="140"/>
          <a:stretch>
            <a:fillRect/>
          </a:stretch>
        </p:blipFill>
        <p:spPr>
          <a:xfrm>
            <a:off x="1714500" y="-744736"/>
            <a:ext cx="16573500" cy="1103173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17921" y="2039151"/>
            <a:ext cx="8583157" cy="241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51"/>
              </a:lnSpc>
              <a:spcBef>
                <a:spcPts val="7013"/>
              </a:spcBef>
            </a:pPr>
            <a:r>
              <a:rPr lang="en-US" sz="8992" spc="-449">
                <a:solidFill>
                  <a:srgbClr val="FFFFFF"/>
                </a:solidFill>
                <a:latin typeface="Open Sans Bold"/>
              </a:rPr>
              <a:t>Public Health Goal Reports</a:t>
            </a:r>
          </a:p>
        </p:txBody>
      </p:sp>
      <p:sp>
        <p:nvSpPr>
          <p:cNvPr id="12" name="TextBox 12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17921" y="4689485"/>
            <a:ext cx="13798396" cy="3662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3952" lvl="1" indent="-346976">
              <a:lnSpc>
                <a:spcPts val="4178"/>
              </a:lnSpc>
              <a:buFont typeface="Arial"/>
              <a:buChar char="•"/>
            </a:pPr>
            <a:r>
              <a:rPr lang="en-US" sz="3214" spc="64">
                <a:solidFill>
                  <a:srgbClr val="FFFFFF"/>
                </a:solidFill>
                <a:latin typeface="Open Sans"/>
              </a:rPr>
              <a:t>California Health and Safety Code Section 116470(b) requires larger water utilities (&gt;10,000 connections) to prepare a special report every 3 years on water quality measurements that exceed a PHG </a:t>
            </a:r>
          </a:p>
          <a:p>
            <a:pPr marL="1387904" lvl="2" indent="-462635">
              <a:lnSpc>
                <a:spcPts val="4178"/>
              </a:lnSpc>
              <a:buFont typeface="Arial"/>
              <a:buChar char="⚬"/>
            </a:pPr>
            <a:r>
              <a:rPr lang="en-US" sz="3214" spc="64">
                <a:solidFill>
                  <a:srgbClr val="FFFFFF"/>
                </a:solidFill>
                <a:latin typeface="Open Sans"/>
              </a:rPr>
              <a:t>Requires water suppliers to use the MCLG where OEHHA has not established a PHG</a:t>
            </a:r>
          </a:p>
          <a:p>
            <a:pPr marL="693952" lvl="1" indent="-346976">
              <a:lnSpc>
                <a:spcPts val="4178"/>
              </a:lnSpc>
              <a:buFont typeface="Arial"/>
              <a:buChar char="•"/>
            </a:pPr>
            <a:r>
              <a:rPr lang="en-US" sz="3214" spc="64">
                <a:solidFill>
                  <a:srgbClr val="FFFFFF"/>
                </a:solidFill>
                <a:latin typeface="Open Sans"/>
              </a:rPr>
              <a:t>2022 PHG Report uses data from 2019 - 2021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30700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11" r="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V="1">
            <a:off x="-10903308" y="-8665879"/>
            <a:ext cx="37415223" cy="210205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19999"/>
          </a:blip>
          <a:srcRect t="2747" b="274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488D"/>
          </a:solidFill>
        </p:spPr>
      </p:sp>
      <p:sp>
        <p:nvSpPr>
          <p:cNvPr id="8" name="TextBox 8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1548" y="1379454"/>
            <a:ext cx="9596264" cy="1342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79"/>
              </a:lnSpc>
              <a:spcBef>
                <a:spcPts val="8159"/>
              </a:spcBef>
            </a:pPr>
            <a:r>
              <a:rPr lang="en-US" sz="8368" spc="-418" dirty="0">
                <a:solidFill>
                  <a:srgbClr val="FFFFFF"/>
                </a:solidFill>
                <a:latin typeface="Open Sans Bold"/>
              </a:rPr>
              <a:t>Service Areas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 rot="-5400000">
            <a:off x="1875819" y="4931322"/>
            <a:ext cx="2118611" cy="0"/>
          </a:xfrm>
          <a:prstGeom prst="line">
            <a:avLst/>
          </a:prstGeom>
          <a:ln w="28575" cap="rnd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3595096" y="4057559"/>
            <a:ext cx="3106650" cy="198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019" lvl="1" indent="-214010">
              <a:lnSpc>
                <a:spcPts val="2577"/>
              </a:lnSpc>
              <a:buFont typeface="Arial"/>
              <a:buChar char="•"/>
            </a:pPr>
            <a:r>
              <a:rPr lang="en-US" sz="1982" spc="39" dirty="0">
                <a:solidFill>
                  <a:srgbClr val="FFFFFF"/>
                </a:solidFill>
                <a:latin typeface="Open Sans"/>
              </a:rPr>
              <a:t>Most residents of Artesia and Hawaiian Gardens</a:t>
            </a:r>
          </a:p>
          <a:p>
            <a:pPr marL="428019" lvl="1" indent="-214010">
              <a:lnSpc>
                <a:spcPts val="2577"/>
              </a:lnSpc>
              <a:buFont typeface="Arial"/>
              <a:buChar char="•"/>
            </a:pPr>
            <a:r>
              <a:rPr lang="en-US" sz="1982" spc="39" dirty="0">
                <a:solidFill>
                  <a:srgbClr val="FFFFFF"/>
                </a:solidFill>
                <a:latin typeface="Open Sans"/>
              </a:rPr>
              <a:t>Parts of Lakewood, Los Alamitos, Long Beach, and Cerritos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595096" y="3333839"/>
            <a:ext cx="3891720" cy="55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2"/>
              </a:lnSpc>
              <a:spcBef>
                <a:spcPts val="3309"/>
              </a:spcBef>
            </a:pPr>
            <a:r>
              <a:rPr lang="en-US" sz="3393" spc="-169">
                <a:solidFill>
                  <a:srgbClr val="FFFFFF"/>
                </a:solidFill>
                <a:latin typeface="Open Sans Bold"/>
              </a:rPr>
              <a:t>Artesia</a:t>
            </a:r>
          </a:p>
        </p:txBody>
      </p:sp>
      <p:sp>
        <p:nvSpPr>
          <p:cNvPr id="17" name="AutoShape 17"/>
          <p:cNvSpPr/>
          <p:nvPr/>
        </p:nvSpPr>
        <p:spPr>
          <a:xfrm rot="-5400000">
            <a:off x="2698551" y="3636010"/>
            <a:ext cx="473147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rot="-5400000">
            <a:off x="1876386" y="8015878"/>
            <a:ext cx="2118611" cy="0"/>
          </a:xfrm>
          <a:prstGeom prst="line">
            <a:avLst/>
          </a:prstGeom>
          <a:ln w="28575" cap="rnd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3595096" y="7225169"/>
            <a:ext cx="3106650" cy="31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019" lvl="1" indent="-214010">
              <a:lnSpc>
                <a:spcPts val="2577"/>
              </a:lnSpc>
              <a:buFont typeface="Arial"/>
              <a:buChar char="•"/>
            </a:pPr>
            <a:r>
              <a:rPr lang="en-US" sz="1982" spc="39">
                <a:solidFill>
                  <a:srgbClr val="FFFFFF"/>
                </a:solidFill>
                <a:latin typeface="Open Sans"/>
              </a:rPr>
              <a:t>Simi Valley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95663" y="6418394"/>
            <a:ext cx="3891720" cy="55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2"/>
              </a:lnSpc>
              <a:spcBef>
                <a:spcPts val="3309"/>
              </a:spcBef>
            </a:pPr>
            <a:r>
              <a:rPr lang="en-US" sz="3393" spc="-169" dirty="0">
                <a:solidFill>
                  <a:srgbClr val="FFFFFF"/>
                </a:solidFill>
                <a:latin typeface="Open Sans Bold"/>
              </a:rPr>
              <a:t>Simi Valley</a:t>
            </a:r>
          </a:p>
        </p:txBody>
      </p:sp>
      <p:sp>
        <p:nvSpPr>
          <p:cNvPr id="21" name="AutoShape 21"/>
          <p:cNvSpPr/>
          <p:nvPr/>
        </p:nvSpPr>
        <p:spPr>
          <a:xfrm rot="-5400000">
            <a:off x="2699118" y="6720566"/>
            <a:ext cx="473147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 rot="-5400000">
            <a:off x="7084251" y="4971829"/>
            <a:ext cx="2118611" cy="0"/>
          </a:xfrm>
          <a:prstGeom prst="line">
            <a:avLst/>
          </a:prstGeom>
          <a:ln w="28575" cap="rnd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8803528" y="4057559"/>
            <a:ext cx="3106650" cy="64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019" lvl="1" indent="-214010">
              <a:lnSpc>
                <a:spcPts val="2577"/>
              </a:lnSpc>
              <a:buFont typeface="Arial"/>
              <a:buChar char="•"/>
            </a:pPr>
            <a:r>
              <a:rPr lang="en-US" sz="1982" spc="39" dirty="0">
                <a:solidFill>
                  <a:srgbClr val="FFFFFF"/>
                </a:solidFill>
                <a:latin typeface="Open Sans"/>
              </a:rPr>
              <a:t>Claremont </a:t>
            </a:r>
          </a:p>
          <a:p>
            <a:pPr>
              <a:lnSpc>
                <a:spcPts val="2577"/>
              </a:lnSpc>
            </a:pPr>
            <a:r>
              <a:rPr lang="en-US" sz="1982" spc="39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99427" y="3395051"/>
            <a:ext cx="3891720" cy="55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2"/>
              </a:lnSpc>
              <a:spcBef>
                <a:spcPts val="3309"/>
              </a:spcBef>
            </a:pPr>
            <a:r>
              <a:rPr lang="en-US" sz="3393" spc="-169" dirty="0">
                <a:solidFill>
                  <a:srgbClr val="FFFFFF"/>
                </a:solidFill>
                <a:latin typeface="Open Sans Bold"/>
              </a:rPr>
              <a:t>Claremont</a:t>
            </a:r>
          </a:p>
        </p:txBody>
      </p:sp>
      <p:sp>
        <p:nvSpPr>
          <p:cNvPr id="25" name="AutoShape 25"/>
          <p:cNvSpPr/>
          <p:nvPr/>
        </p:nvSpPr>
        <p:spPr>
          <a:xfrm rot="-5400000">
            <a:off x="7906983" y="3676517"/>
            <a:ext cx="473147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 rot="-5400000">
            <a:off x="7084818" y="8056384"/>
            <a:ext cx="2118611" cy="0"/>
          </a:xfrm>
          <a:prstGeom prst="line">
            <a:avLst/>
          </a:prstGeom>
          <a:ln w="28575" cap="rnd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TextBox 27"/>
          <p:cNvSpPr txBox="1"/>
          <p:nvPr/>
        </p:nvSpPr>
        <p:spPr>
          <a:xfrm>
            <a:off x="8387120" y="7141851"/>
            <a:ext cx="4308695" cy="279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9100" lvl="1" indent="-204550">
              <a:lnSpc>
                <a:spcPts val="2463"/>
              </a:lnSpc>
              <a:buFont typeface="Arial"/>
              <a:buChar char="•"/>
            </a:pPr>
            <a:r>
              <a:rPr lang="en-US" sz="1894" spc="37" dirty="0">
                <a:solidFill>
                  <a:srgbClr val="FFFFFF"/>
                </a:solidFill>
                <a:latin typeface="Open Sans"/>
              </a:rPr>
              <a:t>Southwest Los Angeles County </a:t>
            </a:r>
          </a:p>
          <a:p>
            <a:pPr marL="409100" lvl="1" indent="-204550">
              <a:lnSpc>
                <a:spcPts val="2463"/>
              </a:lnSpc>
              <a:buFont typeface="Arial"/>
              <a:buChar char="•"/>
            </a:pPr>
            <a:r>
              <a:rPr lang="en-US" sz="1894" spc="37" dirty="0">
                <a:solidFill>
                  <a:srgbClr val="FFFFFF"/>
                </a:solidFill>
                <a:latin typeface="Open Sans"/>
              </a:rPr>
              <a:t>Gardena </a:t>
            </a:r>
          </a:p>
          <a:p>
            <a:pPr marL="409100" lvl="1" indent="-204550">
              <a:lnSpc>
                <a:spcPts val="2463"/>
              </a:lnSpc>
              <a:buFont typeface="Arial"/>
              <a:buChar char="•"/>
            </a:pPr>
            <a:r>
              <a:rPr lang="en-US" sz="1894" spc="37" dirty="0">
                <a:solidFill>
                  <a:srgbClr val="FFFFFF"/>
                </a:solidFill>
                <a:latin typeface="Open Sans"/>
              </a:rPr>
              <a:t>Lawndale </a:t>
            </a:r>
          </a:p>
          <a:p>
            <a:pPr marL="409100" lvl="1" indent="-204550">
              <a:lnSpc>
                <a:spcPts val="2463"/>
              </a:lnSpc>
              <a:buFont typeface="Arial"/>
              <a:buChar char="•"/>
            </a:pPr>
            <a:r>
              <a:rPr lang="en-US" sz="1894" spc="37" dirty="0">
                <a:solidFill>
                  <a:srgbClr val="FFFFFF"/>
                </a:solidFill>
                <a:latin typeface="Open Sans"/>
              </a:rPr>
              <a:t>Portions of Carson, Compton, El Segundo, Hawthorne, Inglewood, Redondo Beach</a:t>
            </a:r>
          </a:p>
          <a:p>
            <a:pPr marL="409100" lvl="1" indent="-204550">
              <a:lnSpc>
                <a:spcPts val="2463"/>
              </a:lnSpc>
              <a:buFont typeface="Arial"/>
              <a:buChar char="•"/>
            </a:pPr>
            <a:r>
              <a:rPr lang="en-US" sz="1894" spc="37" dirty="0">
                <a:solidFill>
                  <a:srgbClr val="FFFFFF"/>
                </a:solidFill>
                <a:latin typeface="Open Sans"/>
              </a:rPr>
              <a:t>Unincorporated Athens, Del Aire, El Camino, Village Lennox, and Gardena Heights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595608" y="6405104"/>
            <a:ext cx="3891720" cy="547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2"/>
              </a:lnSpc>
              <a:spcBef>
                <a:spcPts val="3309"/>
              </a:spcBef>
            </a:pPr>
            <a:r>
              <a:rPr lang="en-US" sz="3393" spc="-169" dirty="0">
                <a:solidFill>
                  <a:srgbClr val="FFFFFF"/>
                </a:solidFill>
                <a:latin typeface="Open Sans Bold"/>
              </a:rPr>
              <a:t>Southwest</a:t>
            </a:r>
          </a:p>
        </p:txBody>
      </p:sp>
      <p:sp>
        <p:nvSpPr>
          <p:cNvPr id="29" name="AutoShape 29"/>
          <p:cNvSpPr/>
          <p:nvPr/>
        </p:nvSpPr>
        <p:spPr>
          <a:xfrm rot="-5400000">
            <a:off x="7907550" y="6761073"/>
            <a:ext cx="473147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AutoShape 30"/>
          <p:cNvSpPr/>
          <p:nvPr/>
        </p:nvSpPr>
        <p:spPr>
          <a:xfrm rot="-5400000">
            <a:off x="12048607" y="4931322"/>
            <a:ext cx="2118611" cy="0"/>
          </a:xfrm>
          <a:prstGeom prst="line">
            <a:avLst/>
          </a:prstGeom>
          <a:ln w="28575" cap="rnd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TextBox 31"/>
          <p:cNvSpPr txBox="1"/>
          <p:nvPr/>
        </p:nvSpPr>
        <p:spPr>
          <a:xfrm>
            <a:off x="8803528" y="5418219"/>
            <a:ext cx="3106650" cy="64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019" lvl="1" indent="-214010">
              <a:lnSpc>
                <a:spcPts val="2577"/>
              </a:lnSpc>
              <a:buFont typeface="Arial"/>
              <a:buChar char="•"/>
            </a:pPr>
            <a:r>
              <a:rPr lang="en-US" sz="1982" spc="39" dirty="0">
                <a:solidFill>
                  <a:srgbClr val="FFFFFF"/>
                </a:solidFill>
                <a:latin typeface="Open Sans"/>
              </a:rPr>
              <a:t>Rancho Cordova </a:t>
            </a:r>
          </a:p>
          <a:p>
            <a:pPr marL="428019" lvl="1" indent="-214010">
              <a:lnSpc>
                <a:spcPts val="2577"/>
              </a:lnSpc>
              <a:buFont typeface="Arial"/>
              <a:buChar char="•"/>
            </a:pPr>
            <a:r>
              <a:rPr lang="en-US" sz="1982" spc="39" dirty="0">
                <a:solidFill>
                  <a:srgbClr val="FFFFFF"/>
                </a:solidFill>
                <a:latin typeface="Open Sans"/>
              </a:rPr>
              <a:t>Gold River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803528" y="4641964"/>
            <a:ext cx="3891720" cy="55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2"/>
              </a:lnSpc>
              <a:spcBef>
                <a:spcPts val="3309"/>
              </a:spcBef>
            </a:pPr>
            <a:r>
              <a:rPr lang="en-US" sz="3393" spc="-169" dirty="0">
                <a:solidFill>
                  <a:srgbClr val="FFFFFF"/>
                </a:solidFill>
                <a:latin typeface="Open Sans Bold"/>
              </a:rPr>
              <a:t>Cordova</a:t>
            </a:r>
          </a:p>
        </p:txBody>
      </p:sp>
      <p:sp>
        <p:nvSpPr>
          <p:cNvPr id="33" name="AutoShape 33"/>
          <p:cNvSpPr/>
          <p:nvPr/>
        </p:nvSpPr>
        <p:spPr>
          <a:xfrm rot="-5400000">
            <a:off x="12871339" y="3636010"/>
            <a:ext cx="473147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AutoShape 34"/>
          <p:cNvSpPr/>
          <p:nvPr/>
        </p:nvSpPr>
        <p:spPr>
          <a:xfrm rot="-5400000">
            <a:off x="12049175" y="8015878"/>
            <a:ext cx="2118611" cy="0"/>
          </a:xfrm>
          <a:prstGeom prst="line">
            <a:avLst/>
          </a:prstGeom>
          <a:ln w="28575" cap="rnd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TextBox 35"/>
          <p:cNvSpPr txBox="1"/>
          <p:nvPr/>
        </p:nvSpPr>
        <p:spPr>
          <a:xfrm>
            <a:off x="13522106" y="7225169"/>
            <a:ext cx="4169356" cy="264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7990" lvl="1" indent="-213995">
              <a:lnSpc>
                <a:spcPts val="2577"/>
              </a:lnSpc>
              <a:buFont typeface="Arial"/>
              <a:buChar char="•"/>
            </a:pPr>
            <a:r>
              <a:rPr lang="en-US" sz="1950" spc="39">
                <a:solidFill>
                  <a:srgbClr val="FFFFFF"/>
                </a:solidFill>
                <a:latin typeface="Open Sans"/>
              </a:rPr>
              <a:t>Los Alamitos</a:t>
            </a:r>
            <a:endParaRPr lang="en-US" sz="1950"/>
          </a:p>
          <a:p>
            <a:pPr marL="427990" lvl="1" indent="-213995">
              <a:lnSpc>
                <a:spcPts val="2577"/>
              </a:lnSpc>
              <a:buFont typeface="Arial"/>
              <a:buChar char="•"/>
            </a:pPr>
            <a:r>
              <a:rPr lang="en-US" sz="1950" spc="39">
                <a:solidFill>
                  <a:srgbClr val="FFFFFF"/>
                </a:solidFill>
                <a:latin typeface="Open Sans"/>
              </a:rPr>
              <a:t>Cypress </a:t>
            </a:r>
            <a:endParaRPr lang="en-US" sz="1950" spc="39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427990" lvl="1" indent="-213995">
              <a:lnSpc>
                <a:spcPts val="2577"/>
              </a:lnSpc>
              <a:buFont typeface="Arial"/>
              <a:buChar char="•"/>
            </a:pPr>
            <a:r>
              <a:rPr lang="en-US" sz="1950" spc="39">
                <a:solidFill>
                  <a:srgbClr val="FFFFFF"/>
                </a:solidFill>
                <a:latin typeface="Open Sans"/>
              </a:rPr>
              <a:t>Stanton </a:t>
            </a:r>
            <a:endParaRPr lang="en-US" sz="1950" spc="39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427990" lvl="1" indent="-213995">
              <a:lnSpc>
                <a:spcPts val="2577"/>
              </a:lnSpc>
              <a:buFont typeface="Arial"/>
              <a:buChar char="•"/>
            </a:pPr>
            <a:r>
              <a:rPr lang="en-US" sz="1950" spc="39">
                <a:solidFill>
                  <a:srgbClr val="FFFFFF"/>
                </a:solidFill>
                <a:latin typeface="Open Sans"/>
              </a:rPr>
              <a:t>Small portions of the cities of Garden Grove, La Palma, Buena Park and Seal Beach </a:t>
            </a:r>
            <a:endParaRPr lang="en-US" sz="1950" spc="39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427990" lvl="1" indent="-213995">
              <a:lnSpc>
                <a:spcPts val="2577"/>
              </a:lnSpc>
              <a:buFont typeface="Arial"/>
              <a:buChar char="•"/>
            </a:pPr>
            <a:r>
              <a:rPr lang="en-US" sz="1950" spc="39">
                <a:solidFill>
                  <a:srgbClr val="FFFFFF"/>
                </a:solidFill>
                <a:latin typeface="Open Sans"/>
              </a:rPr>
              <a:t>Placentia</a:t>
            </a:r>
            <a:endParaRPr lang="en-US" sz="1950" spc="39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427990" lvl="1" indent="-213995">
              <a:lnSpc>
                <a:spcPts val="2577"/>
              </a:lnSpc>
              <a:buFont typeface="Arial"/>
              <a:buChar char="•"/>
            </a:pPr>
            <a:r>
              <a:rPr lang="en-US" sz="1950" spc="39">
                <a:solidFill>
                  <a:srgbClr val="FFFFFF"/>
                </a:solidFill>
                <a:latin typeface="Open Sans"/>
              </a:rPr>
              <a:t>Yorba Linda</a:t>
            </a:r>
            <a:endParaRPr lang="en-US" sz="1950" spc="39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446826" y="6128879"/>
            <a:ext cx="4533837" cy="109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2"/>
              </a:lnSpc>
              <a:spcBef>
                <a:spcPts val="3309"/>
              </a:spcBef>
            </a:pPr>
            <a:r>
              <a:rPr lang="en-US" sz="3393" spc="-169">
                <a:solidFill>
                  <a:srgbClr val="FFFFFF"/>
                </a:solidFill>
                <a:latin typeface="Open Sans Bold"/>
              </a:rPr>
              <a:t>West Orange &amp; Placentia Yorba Linda</a:t>
            </a:r>
          </a:p>
        </p:txBody>
      </p:sp>
      <p:sp>
        <p:nvSpPr>
          <p:cNvPr id="37" name="AutoShape 37"/>
          <p:cNvSpPr/>
          <p:nvPr/>
        </p:nvSpPr>
        <p:spPr>
          <a:xfrm rot="-5400000">
            <a:off x="12871907" y="6720566"/>
            <a:ext cx="473147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8" name="TextBox 38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10</a:t>
            </a:r>
          </a:p>
        </p:txBody>
      </p:sp>
      <p:sp>
        <p:nvSpPr>
          <p:cNvPr id="39" name="TextBox 24">
            <a:extLst>
              <a:ext uri="{FF2B5EF4-FFF2-40B4-BE49-F238E27FC236}">
                <a16:creationId xmlns:a16="http://schemas.microsoft.com/office/drawing/2014/main" id="{A3ECA1CA-7488-3D2F-AF60-468C4F13C255}"/>
              </a:ext>
            </a:extLst>
          </p:cNvPr>
          <p:cNvSpPr txBox="1"/>
          <p:nvPr/>
        </p:nvSpPr>
        <p:spPr>
          <a:xfrm>
            <a:off x="13767883" y="3402064"/>
            <a:ext cx="3891720" cy="55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2"/>
              </a:lnSpc>
              <a:spcBef>
                <a:spcPts val="3309"/>
              </a:spcBef>
            </a:pPr>
            <a:r>
              <a:rPr lang="en-US" sz="3393" spc="-169" dirty="0">
                <a:solidFill>
                  <a:srgbClr val="FFFFFF"/>
                </a:solidFill>
                <a:latin typeface="Open Sans Bold"/>
              </a:rPr>
              <a:t>Orcutt</a:t>
            </a:r>
          </a:p>
        </p:txBody>
      </p:sp>
      <p:sp>
        <p:nvSpPr>
          <p:cNvPr id="40" name="TextBox 23">
            <a:extLst>
              <a:ext uri="{FF2B5EF4-FFF2-40B4-BE49-F238E27FC236}">
                <a16:creationId xmlns:a16="http://schemas.microsoft.com/office/drawing/2014/main" id="{D5469FDA-C6DB-B216-2518-1264891302D1}"/>
              </a:ext>
            </a:extLst>
          </p:cNvPr>
          <p:cNvSpPr txBox="1"/>
          <p:nvPr/>
        </p:nvSpPr>
        <p:spPr>
          <a:xfrm>
            <a:off x="13624678" y="4056357"/>
            <a:ext cx="3106650" cy="64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8019" lvl="1" indent="-214010">
              <a:lnSpc>
                <a:spcPts val="2577"/>
              </a:lnSpc>
              <a:buFont typeface="Arial"/>
              <a:buChar char="•"/>
            </a:pPr>
            <a:r>
              <a:rPr lang="en-US" sz="1982" spc="39" dirty="0">
                <a:solidFill>
                  <a:srgbClr val="FFFFFF"/>
                </a:solidFill>
                <a:latin typeface="Open Sans"/>
              </a:rPr>
              <a:t>Orcutt </a:t>
            </a:r>
          </a:p>
          <a:p>
            <a:pPr>
              <a:lnSpc>
                <a:spcPts val="2577"/>
              </a:lnSpc>
            </a:pPr>
            <a:r>
              <a:rPr lang="en-US" sz="1982" spc="39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6705691" y="-9046599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2687" b="268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3738" y="2367698"/>
            <a:ext cx="9861695" cy="129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4"/>
              </a:lnSpc>
              <a:spcBef>
                <a:spcPts val="7360"/>
              </a:spcBef>
            </a:pPr>
            <a:r>
              <a:rPr lang="en-US" sz="9436" spc="-471">
                <a:solidFill>
                  <a:srgbClr val="FFFFFF"/>
                </a:solidFill>
                <a:latin typeface="Open Sans Bold"/>
              </a:rPr>
              <a:t>Constituents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3738" y="3885000"/>
            <a:ext cx="13969804" cy="564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535" lvl="1" indent="-366768">
              <a:lnSpc>
                <a:spcPts val="4416"/>
              </a:lnSpc>
              <a:buFont typeface="Arial"/>
              <a:buChar char="•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Arsenic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PHG level – 4 </a:t>
            </a: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nanograms</a:t>
            </a: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 per liter (ng/L)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 is 10 µg/L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Best Available Technologies (BATs) to remove arsenic include activated alumina, ion exchange, lime softening, coagulation/filtration, and reverse osmosis (RO)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Most effective and consistent method to remove arsenic to below the PHG is RO </a:t>
            </a:r>
            <a:endParaRPr lang="en-US" sz="3397" spc="67" dirty="0" smtClean="0">
              <a:solidFill>
                <a:srgbClr val="FFFFFF"/>
              </a:solidFill>
              <a:latin typeface="Open Sans"/>
            </a:endParaRP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Southwest, Artesia, West Orange, Claremont, Simi Valley, </a:t>
            </a:r>
            <a:r>
              <a:rPr lang="en-US" sz="3397" spc="67" dirty="0" err="1" smtClean="0">
                <a:solidFill>
                  <a:srgbClr val="FFFFFF"/>
                </a:solidFill>
                <a:latin typeface="Open Sans"/>
              </a:rPr>
              <a:t>Orcutt</a:t>
            </a: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, Cordova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11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6705691" y="-9046599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2687" b="268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3738" y="2367698"/>
            <a:ext cx="9861695" cy="129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4"/>
              </a:lnSpc>
              <a:spcBef>
                <a:spcPts val="7360"/>
              </a:spcBef>
            </a:pPr>
            <a:r>
              <a:rPr lang="en-US" sz="9436" spc="-471">
                <a:solidFill>
                  <a:srgbClr val="FFFFFF"/>
                </a:solidFill>
                <a:latin typeface="Open Sans Bold"/>
              </a:rPr>
              <a:t>Constituents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3738" y="4162462"/>
            <a:ext cx="13969804" cy="448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535" lvl="1" indent="-366768">
              <a:lnSpc>
                <a:spcPts val="4416"/>
              </a:lnSpc>
              <a:buFont typeface="Arial"/>
              <a:buChar char="•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Tetrachloroethylene (PCE)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PHG level – 0.06 micrograms per liter (µg/L)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 is 5 µg/L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BATs to remove PCE include granular activated carbon (GAC) and packed tower aeration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Most effective and consistent method to remove PCE to below the PHG is </a:t>
            </a: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GAC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Artesia, Cordova   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6705691" y="-9046599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2687" b="268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3738" y="2367698"/>
            <a:ext cx="9861695" cy="129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4"/>
              </a:lnSpc>
              <a:spcBef>
                <a:spcPts val="7360"/>
              </a:spcBef>
            </a:pPr>
            <a:r>
              <a:rPr lang="en-US" sz="9436" spc="-471">
                <a:solidFill>
                  <a:srgbClr val="FFFFFF"/>
                </a:solidFill>
                <a:latin typeface="Open Sans Bold"/>
              </a:rPr>
              <a:t>Constituents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3738" y="4162462"/>
            <a:ext cx="13969804" cy="394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535" lvl="1" indent="-366768">
              <a:lnSpc>
                <a:spcPts val="4416"/>
              </a:lnSpc>
              <a:buFont typeface="Arial"/>
              <a:buChar char="•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Trichloroethylene (TCE)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PHG level – 1.7 micrograms per liter (µg/L)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 is 5 µg/L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BATs to remove TCE include GAC and packed tower aeration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Most effective and consistent method to remove TCE to below the PHG is GAC 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Cordova  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6705691" y="-9046599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2687" b="268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3738" y="2367698"/>
            <a:ext cx="9861695" cy="129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4"/>
              </a:lnSpc>
              <a:spcBef>
                <a:spcPts val="7360"/>
              </a:spcBef>
            </a:pPr>
            <a:r>
              <a:rPr lang="en-US" sz="9436" spc="-471">
                <a:solidFill>
                  <a:srgbClr val="FFFFFF"/>
                </a:solidFill>
                <a:latin typeface="Open Sans Bold"/>
              </a:rPr>
              <a:t>Constituents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3738" y="4162462"/>
            <a:ext cx="13969804" cy="448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535" lvl="1" indent="-366768">
              <a:lnSpc>
                <a:spcPts val="4416"/>
              </a:lnSpc>
              <a:buFont typeface="Arial"/>
              <a:buChar char="•"/>
            </a:pP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Dibromochloropropane</a:t>
            </a: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 (DBCP)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PHG level – 3 micrograms per liter (µg/L)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 is 200 µg/L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BATs to remove DBCP include GAC and packed tower aeration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Most effective and consistent method to remove DBCP to below the PHG is GAC </a:t>
            </a:r>
            <a:endParaRPr lang="en-US" sz="3397" spc="67" dirty="0" smtClean="0">
              <a:solidFill>
                <a:srgbClr val="FFFFFF"/>
              </a:solidFill>
              <a:latin typeface="Open Sans"/>
            </a:endParaRP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Claremont  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14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6705691" y="-9046599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2687" b="268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3738" y="2367698"/>
            <a:ext cx="9861695" cy="129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4"/>
              </a:lnSpc>
              <a:spcBef>
                <a:spcPts val="7360"/>
              </a:spcBef>
            </a:pPr>
            <a:r>
              <a:rPr lang="en-US" sz="9436" spc="-471">
                <a:solidFill>
                  <a:srgbClr val="FFFFFF"/>
                </a:solidFill>
                <a:latin typeface="Open Sans Bold"/>
              </a:rPr>
              <a:t>Constituents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3738" y="4162462"/>
            <a:ext cx="13969804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535" lvl="1" indent="-366768">
              <a:lnSpc>
                <a:spcPts val="4416"/>
              </a:lnSpc>
              <a:buFont typeface="Arial"/>
              <a:buChar char="•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Uranium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PHG level – 0.43 pico-Curies per liter (</a:t>
            </a: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pCi</a:t>
            </a: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/L)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 is 20 </a:t>
            </a: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pCi</a:t>
            </a: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/L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BATs to remove Uranium include ion exchange, RO, lime softening, or coagulation/filtration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Most effective and consistent method to remove uranium to below the PHG is RO </a:t>
            </a:r>
            <a:endParaRPr lang="en-US" sz="3397" spc="67" dirty="0" smtClean="0">
              <a:solidFill>
                <a:srgbClr val="FFFFFF"/>
              </a:solidFill>
              <a:latin typeface="Open Sans"/>
            </a:endParaRP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Southwest, Artesia, Placentia Yorba-Linda, West Orange, Claremont, Simi Valley, </a:t>
            </a:r>
            <a:r>
              <a:rPr lang="en-US" sz="3397" spc="67" dirty="0" err="1" smtClean="0">
                <a:solidFill>
                  <a:srgbClr val="FFFFFF"/>
                </a:solidFill>
                <a:latin typeface="Open Sans"/>
              </a:rPr>
              <a:t>Orcutt</a:t>
            </a: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   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6705691" y="-9046599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2687" b="268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3738" y="2367698"/>
            <a:ext cx="9861695" cy="129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4"/>
              </a:lnSpc>
              <a:spcBef>
                <a:spcPts val="7360"/>
              </a:spcBef>
            </a:pPr>
            <a:r>
              <a:rPr lang="en-US" sz="9436" spc="-471">
                <a:solidFill>
                  <a:srgbClr val="FFFFFF"/>
                </a:solidFill>
                <a:latin typeface="Open Sans Bold"/>
              </a:rPr>
              <a:t>Constituents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3738" y="3885000"/>
            <a:ext cx="13969804" cy="504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535" lvl="1" indent="-366768">
              <a:lnSpc>
                <a:spcPts val="4416"/>
              </a:lnSpc>
              <a:buFont typeface="Arial"/>
              <a:buChar char="•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Bromate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PHG level – 0.1 micrograms per liter (µg/L)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 is 10 µg/L (Based on a running annual average)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BATs to remove bromate include reduction of naturally occurring organic matter (NOM). Since bromate is found in our purchased water this can not be accomplished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Most effective and consistent method to remove bromate to below the PHG is RO  </a:t>
            </a:r>
            <a:endParaRPr lang="en-US" sz="3397" spc="67" dirty="0" smtClean="0">
              <a:solidFill>
                <a:srgbClr val="FFFFFF"/>
              </a:solidFill>
              <a:latin typeface="Open Sans"/>
            </a:endParaRP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Southwest, Placentia Yorba-Linda, West Orange   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6705691" y="-9046599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2687" b="268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3738" y="2367698"/>
            <a:ext cx="9861695" cy="129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4"/>
              </a:lnSpc>
              <a:spcBef>
                <a:spcPts val="7360"/>
              </a:spcBef>
            </a:pPr>
            <a:r>
              <a:rPr lang="en-US" sz="9436" spc="-471">
                <a:solidFill>
                  <a:srgbClr val="FFFFFF"/>
                </a:solidFill>
                <a:latin typeface="Open Sans Bold"/>
              </a:rPr>
              <a:t>Constituents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3738" y="4162462"/>
            <a:ext cx="13969804" cy="448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535" lvl="1" indent="-366768">
              <a:lnSpc>
                <a:spcPts val="4416"/>
              </a:lnSpc>
              <a:buFont typeface="Arial"/>
              <a:buChar char="•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Perchlorate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PHG level – 1 micrograms per liter (µg/L)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 is 6 µg/L 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BATs to remove perchlorate include ion exchange and biological treatment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Most effective and consistent method to remove perchlorate to below the PHG is ion </a:t>
            </a: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exchange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Placentia Yorba-Linda, West Orange, Claremont, Cordova  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6705691" y="-9046599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2687" b="268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3738" y="2367698"/>
            <a:ext cx="9861695" cy="129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4"/>
              </a:lnSpc>
              <a:spcBef>
                <a:spcPts val="7360"/>
              </a:spcBef>
            </a:pPr>
            <a:r>
              <a:rPr lang="en-US" sz="9436" spc="-471">
                <a:solidFill>
                  <a:srgbClr val="FFFFFF"/>
                </a:solidFill>
                <a:latin typeface="Open Sans Bold"/>
              </a:rPr>
              <a:t>Constituents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3738" y="4439925"/>
            <a:ext cx="13969804" cy="394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535" lvl="1" indent="-366768">
              <a:lnSpc>
                <a:spcPts val="4416"/>
              </a:lnSpc>
              <a:buFont typeface="Arial"/>
              <a:buChar char="•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Gross Alpha Particle Activity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MCLG level – 0 pico-Curies per liter (</a:t>
            </a: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pCi</a:t>
            </a: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/L)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 is 15 </a:t>
            </a: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pCi</a:t>
            </a: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/L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BATs to remove gross alpha include RO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Most effective and consistent method to remove gross alpha to below the PHG is </a:t>
            </a: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RO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Southwest, West Orange, Claremont, Simi Valley, </a:t>
            </a:r>
            <a:r>
              <a:rPr lang="en-US" sz="3397" spc="67" dirty="0" err="1" smtClean="0">
                <a:solidFill>
                  <a:srgbClr val="FFFFFF"/>
                </a:solidFill>
                <a:latin typeface="Open Sans"/>
              </a:rPr>
              <a:t>Orcutt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7178891" y="-9730435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1999"/>
          </a:blip>
          <a:srcRect t="5298" b="5298"/>
          <a:stretch>
            <a:fillRect/>
          </a:stretch>
        </p:blipFill>
        <p:spPr>
          <a:xfrm>
            <a:off x="-382433" y="0"/>
            <a:ext cx="172593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876867" y="-206369"/>
            <a:ext cx="5657850" cy="11695918"/>
            <a:chOff x="0" y="0"/>
            <a:chExt cx="1913890" cy="39563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3956397"/>
            </a:xfrm>
            <a:custGeom>
              <a:avLst/>
              <a:gdLst/>
              <a:ahLst/>
              <a:cxnLst/>
              <a:rect l="l" t="t" r="r" b="b"/>
              <a:pathLst>
                <a:path w="1913890" h="3956397">
                  <a:moveTo>
                    <a:pt x="0" y="0"/>
                  </a:moveTo>
                  <a:lnTo>
                    <a:pt x="1913890" y="0"/>
                  </a:lnTo>
                  <a:lnTo>
                    <a:pt x="1913890" y="3956397"/>
                  </a:lnTo>
                  <a:lnTo>
                    <a:pt x="0" y="3956397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4999"/>
          </a:blip>
          <a:srcRect/>
          <a:stretch>
            <a:fillRect/>
          </a:stretch>
        </p:blipFill>
        <p:spPr>
          <a:xfrm>
            <a:off x="-160433" y="-206369"/>
            <a:ext cx="2261546" cy="225872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29037" y="-55295"/>
            <a:ext cx="1893487" cy="1893487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3412" y="448412"/>
            <a:ext cx="621698" cy="9491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01113" y="2052350"/>
            <a:ext cx="4066865" cy="96545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01113" y="4323434"/>
            <a:ext cx="10099196" cy="243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30"/>
              </a:lnSpc>
            </a:pPr>
            <a:r>
              <a:rPr lang="en-US" sz="9067" spc="-453">
                <a:solidFill>
                  <a:srgbClr val="FFFFFF"/>
                </a:solidFill>
                <a:latin typeface="Open Sans Bold"/>
              </a:rPr>
              <a:t>Public Health Goal Report 2022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01113" y="3592549"/>
            <a:ext cx="12221909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6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Golden State Water Company   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01113" y="8505925"/>
            <a:ext cx="5450537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 Bold"/>
              </a:rPr>
              <a:t>October 2022​</a:t>
            </a:r>
          </a:p>
        </p:txBody>
      </p:sp>
      <p:sp>
        <p:nvSpPr>
          <p:cNvPr id="14" name="TextBox 14"/>
          <p:cNvSpPr txBox="1"/>
          <p:nvPr/>
        </p:nvSpPr>
        <p:spPr>
          <a:xfrm rot="-5400000">
            <a:off x="16447267" y="4901314"/>
            <a:ext cx="221337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01113" y="6806128"/>
            <a:ext cx="7909076" cy="157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9"/>
              </a:lnSpc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Rocio Flores</a:t>
            </a:r>
          </a:p>
          <a:p>
            <a:pPr>
              <a:lnSpc>
                <a:spcPts val="4259"/>
              </a:lnSpc>
            </a:pPr>
            <a:r>
              <a:rPr lang="en-US" sz="3000" spc="60">
                <a:solidFill>
                  <a:srgbClr val="FFFFFF"/>
                </a:solidFill>
                <a:latin typeface="Open Sans Bold"/>
              </a:rPr>
              <a:t>Associate Water Quality Engineer -- Orange County District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07018" y="9368242"/>
            <a:ext cx="30700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6705691" y="-9046599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2687" b="268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3738" y="2367698"/>
            <a:ext cx="9861695" cy="129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4"/>
              </a:lnSpc>
              <a:spcBef>
                <a:spcPts val="7360"/>
              </a:spcBef>
            </a:pPr>
            <a:r>
              <a:rPr lang="en-US" sz="9436" spc="-471">
                <a:solidFill>
                  <a:srgbClr val="FFFFFF"/>
                </a:solidFill>
                <a:latin typeface="Open Sans Bold"/>
              </a:rPr>
              <a:t>Constituents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3738" y="4439925"/>
            <a:ext cx="13969804" cy="3921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535" lvl="1" indent="-366768">
              <a:lnSpc>
                <a:spcPts val="4416"/>
              </a:lnSpc>
              <a:buFont typeface="Arial"/>
              <a:buChar char="•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Gross Beta Particle Activity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MCLG level – 0 </a:t>
            </a: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millirem</a:t>
            </a: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 per year (</a:t>
            </a: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mrem</a:t>
            </a: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/</a:t>
            </a: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yr</a:t>
            </a: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 is 4 </a:t>
            </a: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mrem</a:t>
            </a: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/</a:t>
            </a: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yr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BATs to remove gross beta include RO and ion exchange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Most effective and consistent method to remove gross beta to below the PHG is RO  </a:t>
            </a:r>
            <a:endParaRPr lang="en-US" sz="3397" spc="67" dirty="0" smtClean="0">
              <a:solidFill>
                <a:srgbClr val="FFFFFF"/>
              </a:solidFill>
              <a:latin typeface="Open Sans"/>
            </a:endParaRP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Southwest, Placentia Yorba-Linda, West Orange, Claremont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6705691" y="-9046599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2687" b="268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3738" y="2367698"/>
            <a:ext cx="9861695" cy="129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4"/>
              </a:lnSpc>
              <a:spcBef>
                <a:spcPts val="7360"/>
              </a:spcBef>
            </a:pPr>
            <a:r>
              <a:rPr lang="en-US" sz="9436" spc="-471">
                <a:solidFill>
                  <a:srgbClr val="FFFFFF"/>
                </a:solidFill>
                <a:latin typeface="Open Sans Bold"/>
              </a:rPr>
              <a:t>Constituents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3738" y="4162462"/>
            <a:ext cx="13969804" cy="448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535" lvl="1" indent="-366768">
              <a:lnSpc>
                <a:spcPts val="4416"/>
              </a:lnSpc>
              <a:buFont typeface="Arial"/>
              <a:buChar char="•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Fluoride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PHG level – 1 milligrams per liter (mg/L)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 is 2 mg/L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Fluoride is added as a regulatory requirement. The optimal level set by EPA is 0.7 mg/l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No treatment is proposed for this </a:t>
            </a: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constituent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Southwest, </a:t>
            </a:r>
            <a:r>
              <a:rPr lang="en-US" sz="3397" spc="67" dirty="0" err="1" smtClean="0">
                <a:solidFill>
                  <a:srgbClr val="FFFFFF"/>
                </a:solidFill>
                <a:latin typeface="Open Sans"/>
              </a:rPr>
              <a:t>Orcutt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4416"/>
              </a:lnSpc>
            </a:pPr>
            <a:endParaRPr lang="en-US" sz="3397" spc="6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6705691" y="-9046599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6000"/>
          </a:blip>
          <a:srcRect t="2687" b="2687"/>
          <a:stretch>
            <a:fillRect/>
          </a:stretch>
        </p:blipFill>
        <p:spPr>
          <a:xfrm>
            <a:off x="1714500" y="-148285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3738" y="2367698"/>
            <a:ext cx="9861695" cy="129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14"/>
              </a:lnSpc>
              <a:spcBef>
                <a:spcPts val="7360"/>
              </a:spcBef>
            </a:pPr>
            <a:r>
              <a:rPr lang="en-US" sz="9436" spc="-471">
                <a:solidFill>
                  <a:srgbClr val="FFFFFF"/>
                </a:solidFill>
                <a:latin typeface="Open Sans Bold"/>
              </a:rPr>
              <a:t>Constituents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3738" y="4162462"/>
            <a:ext cx="13969804" cy="448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535" lvl="1" indent="-366768">
              <a:lnSpc>
                <a:spcPts val="4416"/>
              </a:lnSpc>
              <a:buFont typeface="Arial"/>
              <a:buChar char="•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Lead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PHG level – 200 </a:t>
            </a:r>
            <a:r>
              <a:rPr lang="en-US" sz="3397" spc="67" dirty="0" err="1">
                <a:solidFill>
                  <a:srgbClr val="FFFFFF"/>
                </a:solidFill>
                <a:latin typeface="Open Sans"/>
              </a:rPr>
              <a:t>nanograms</a:t>
            </a: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 per liter (ng/L)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MCL is 15 µg/L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BATs to remove lead include RO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>
                <a:solidFill>
                  <a:srgbClr val="FFFFFF"/>
                </a:solidFill>
                <a:latin typeface="Open Sans"/>
              </a:rPr>
              <a:t>Most effective and consistent method to remove lead to below the PHG is </a:t>
            </a: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RO</a:t>
            </a:r>
          </a:p>
          <a:p>
            <a:pPr marL="1467070" lvl="2" indent="-489023">
              <a:lnSpc>
                <a:spcPts val="4416"/>
              </a:lnSpc>
              <a:buFont typeface="Arial"/>
              <a:buChar char="⚬"/>
            </a:pPr>
            <a:r>
              <a:rPr lang="en-US" sz="3397" spc="67" dirty="0" err="1" smtClean="0">
                <a:solidFill>
                  <a:srgbClr val="FFFFFF"/>
                </a:solidFill>
                <a:latin typeface="Open Sans"/>
              </a:rPr>
              <a:t>Orcutt</a:t>
            </a:r>
            <a:r>
              <a:rPr lang="en-US" sz="3397" spc="67" dirty="0" smtClean="0">
                <a:solidFill>
                  <a:srgbClr val="FFFFFF"/>
                </a:solidFill>
                <a:latin typeface="Open Sans"/>
              </a:rPr>
              <a:t>  </a:t>
            </a:r>
            <a:endParaRPr lang="en-US" sz="3397" spc="67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4416"/>
              </a:lnSpc>
            </a:pPr>
            <a:endParaRPr lang="en-US" sz="3397" spc="67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A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 flipV="1">
            <a:off x="-6705691" y="-9046599"/>
            <a:ext cx="32766721" cy="1840894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692627"/>
              </p:ext>
            </p:extLst>
          </p:nvPr>
        </p:nvGraphicFramePr>
        <p:xfrm>
          <a:off x="1904999" y="2137833"/>
          <a:ext cx="16006205" cy="7239080"/>
        </p:xfrm>
        <a:graphic>
          <a:graphicData uri="http://schemas.openxmlformats.org/drawingml/2006/table">
            <a:tbl>
              <a:tblPr/>
              <a:tblGrid>
                <a:gridCol w="1571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2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41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239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721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488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9864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1553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System Name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Arsenic (µg/L)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PCE </a:t>
                      </a: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(µg/L)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TCE </a:t>
                      </a: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(µg/L)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DBCP </a:t>
                      </a:r>
                      <a:endParaRPr lang="en-US"/>
                    </a:p>
                    <a:p>
                      <a:pPr lvl="0" algn="l">
                        <a:buNone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(ng/L)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Uranium </a:t>
                      </a:r>
                      <a:endParaRPr lang="en-US"/>
                    </a:p>
                    <a:p>
                      <a:pPr lvl="0" algn="l">
                        <a:buNone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Open Sans Bold"/>
                        </a:rPr>
                        <a:t>pCi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/L)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Bromate </a:t>
                      </a:r>
                      <a:endParaRPr lang="en-US"/>
                    </a:p>
                    <a:p>
                      <a:pPr lvl="0" algn="l">
                        <a:buNone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(µg/L)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Perchlorate (µg/L)</a:t>
                      </a:r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Gross Alpha </a:t>
                      </a:r>
                      <a:endParaRPr lang="en-US"/>
                    </a:p>
                    <a:p>
                      <a:pPr lvl="0" algn="l">
                        <a:buNone/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Open Sans Bold"/>
                        </a:rPr>
                        <a:t>pCi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/L)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Gross Beta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latin typeface="Open Sans Bold"/>
                        </a:rPr>
                        <a:t>pCi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/L)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Fluoride </a:t>
                      </a:r>
                      <a:endParaRPr lang="en-US" dirty="0"/>
                    </a:p>
                    <a:p>
                      <a:pPr lvl="0" algn="l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(mg/L)</a:t>
                      </a:r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Lead </a:t>
                      </a: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(ng/L)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4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Southwest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9.8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9.9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4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Artesia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Open Sans Bold"/>
                        </a:rPr>
                        <a:t>16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Open Sans Bold"/>
                        </a:rPr>
                        <a:t>*</a:t>
                      </a:r>
                      <a:endParaRPr lang="en-US" sz="1800" dirty="0">
                        <a:solidFill>
                          <a:schemeClr val="tx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0.66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2.8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53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Placentia</a:t>
                      </a:r>
                    </a:p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/Yorba Linda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6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5.9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3.9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907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West Orange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15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5.9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3.7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7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64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Claremont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5.6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26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3.3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13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3.82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64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Simi Valley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1.3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5.5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14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64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Orcutt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4.1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11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1.1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580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64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Cordova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2.6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0.66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2.5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Open Sans Bold"/>
                        </a:rPr>
                        <a:t>5.1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bg1"/>
                        </a:solidFill>
                        <a:latin typeface="Open Sans Bold"/>
                      </a:endParaRP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59846" y="482482"/>
            <a:ext cx="12205358" cy="12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17"/>
              </a:lnSpc>
              <a:spcBef>
                <a:spcPts val="6987"/>
              </a:spcBef>
            </a:pPr>
            <a:r>
              <a:rPr lang="en-US" sz="8958" spc="-447">
                <a:solidFill>
                  <a:srgbClr val="FFFFFF"/>
                </a:solidFill>
                <a:latin typeface="Open Sans Bold"/>
              </a:rPr>
              <a:t>Summary of Detections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22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4999" y="9650186"/>
            <a:ext cx="15138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/>
              <a:t>Only one sample in 2021 had a detection above </a:t>
            </a:r>
            <a:r>
              <a:rPr lang="en-US" dirty="0" smtClean="0"/>
              <a:t>the MCL </a:t>
            </a:r>
            <a:r>
              <a:rPr lang="en-US" dirty="0"/>
              <a:t>and the well was taken offline upon notification of the results. </a:t>
            </a:r>
            <a:r>
              <a:rPr lang="en-US" dirty="0" smtClean="0"/>
              <a:t>Compliance is </a:t>
            </a:r>
            <a:r>
              <a:rPr lang="en-US" dirty="0"/>
              <a:t>based on the monthly average and it was below the MCL. Our water system </a:t>
            </a:r>
            <a:r>
              <a:rPr lang="en-US" dirty="0" smtClean="0"/>
              <a:t>is in </a:t>
            </a:r>
            <a:r>
              <a:rPr lang="en-US" dirty="0"/>
              <a:t>full compliance with the drinking water standard for arsenic, but the </a:t>
            </a:r>
            <a:r>
              <a:rPr lang="en-US" dirty="0" smtClean="0"/>
              <a:t>arsenic level </a:t>
            </a:r>
            <a:r>
              <a:rPr lang="en-US" dirty="0"/>
              <a:t>in the system at times exceeds the PHG.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11" r="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V="1">
            <a:off x="-10903308" y="-8665879"/>
            <a:ext cx="37415223" cy="210205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10999"/>
          </a:blip>
          <a:srcRect t="2702" b="2702"/>
          <a:stretch>
            <a:fillRect/>
          </a:stretch>
        </p:blipFill>
        <p:spPr>
          <a:xfrm>
            <a:off x="1161860" y="-148285"/>
            <a:ext cx="17152720" cy="108204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979216"/>
              </p:ext>
            </p:extLst>
          </p:nvPr>
        </p:nvGraphicFramePr>
        <p:xfrm>
          <a:off x="2066757" y="2308462"/>
          <a:ext cx="15712338" cy="6052359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0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8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1816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806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76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4403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1161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0701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83952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System Name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Arsenic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PCE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TCE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DBCP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Uranium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Bromate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Perchlorate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Gross Alpha 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Gross Beta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Fluoride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Lead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54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Southwest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N/A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88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Artesia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GAC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987">
                <a:tc>
                  <a:txBody>
                    <a:bodyPr/>
                    <a:lstStyle/>
                    <a:p>
                      <a:pPr algn="l"/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Placentia/</a:t>
                      </a:r>
                      <a:endParaRPr lang="en-US" sz="1950" dirty="0"/>
                    </a:p>
                    <a:p>
                      <a:pPr lvl="0" algn="l">
                        <a:buNone/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Yorba Linda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IX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88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West Orange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IX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88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Claremont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GAC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IX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88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Simi Valley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88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Orcutt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N/A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888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Cordova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RO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GAC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GAC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1950" dirty="0">
                          <a:solidFill>
                            <a:srgbClr val="FFFFFF"/>
                          </a:solidFill>
                          <a:latin typeface="Open Sans Bold"/>
                        </a:rPr>
                        <a:t>IX</a:t>
                      </a:r>
                      <a:endParaRPr lang="en-US" sz="1950" dirty="0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56328" y="266283"/>
            <a:ext cx="10895951" cy="1439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07"/>
              </a:lnSpc>
              <a:spcBef>
                <a:spcPts val="8780"/>
              </a:spcBef>
            </a:pPr>
            <a:r>
              <a:rPr lang="en-US" sz="9005" spc="-450">
                <a:solidFill>
                  <a:srgbClr val="FFFFFF"/>
                </a:solidFill>
                <a:latin typeface="Open Sans Bold"/>
              </a:rPr>
              <a:t>Treatment Selected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66757" y="8463598"/>
            <a:ext cx="5310188" cy="149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30"/>
              </a:lnSpc>
              <a:spcBef>
                <a:spcPct val="0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RO = Reverse Osmosis</a:t>
            </a:r>
          </a:p>
          <a:p>
            <a:pPr>
              <a:lnSpc>
                <a:spcPts val="4030"/>
              </a:lnSpc>
              <a:spcBef>
                <a:spcPct val="0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GAC = Granular Activated Carbon</a:t>
            </a:r>
          </a:p>
          <a:p>
            <a:pPr>
              <a:lnSpc>
                <a:spcPts val="4030"/>
              </a:lnSpc>
              <a:spcBef>
                <a:spcPct val="0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IX = Ion Exchange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23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1" r="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V="1">
            <a:off x="-10903308" y="-8665879"/>
            <a:ext cx="37415223" cy="210205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10999"/>
          </a:blip>
          <a:srcRect t="2747" b="2747"/>
          <a:stretch>
            <a:fillRect/>
          </a:stretch>
        </p:blipFill>
        <p:spPr>
          <a:xfrm>
            <a:off x="1161860" y="-148285"/>
            <a:ext cx="17152720" cy="108204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sp>
        <p:nvSpPr>
          <p:cNvPr id="8" name="TextBox 8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073738" y="1595656"/>
            <a:ext cx="10895951" cy="1439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07"/>
              </a:lnSpc>
              <a:spcBef>
                <a:spcPts val="8780"/>
              </a:spcBef>
            </a:pPr>
            <a:r>
              <a:rPr lang="en-US" sz="9005" spc="-450">
                <a:solidFill>
                  <a:srgbClr val="FFFFFF"/>
                </a:solidFill>
                <a:latin typeface="Open Sans Bold"/>
              </a:rPr>
              <a:t>Treatment Costs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73738" y="3602012"/>
            <a:ext cx="13347355" cy="3708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0851" lvl="1" indent="-350426">
              <a:lnSpc>
                <a:spcPts val="4220"/>
              </a:lnSpc>
              <a:buFont typeface="Arial"/>
              <a:buChar char="•"/>
            </a:pPr>
            <a:r>
              <a:rPr lang="en-US" sz="3246" spc="64">
                <a:solidFill>
                  <a:srgbClr val="FFFFFF"/>
                </a:solidFill>
                <a:latin typeface="Open Sans"/>
              </a:rPr>
              <a:t>Costs of treatment depend on several factors: </a:t>
            </a:r>
          </a:p>
          <a:p>
            <a:pPr marL="1401702" lvl="2" indent="-467234">
              <a:lnSpc>
                <a:spcPts val="4220"/>
              </a:lnSpc>
              <a:buFont typeface="Arial"/>
              <a:buChar char="⚬"/>
            </a:pPr>
            <a:r>
              <a:rPr lang="en-US" sz="3246" spc="64">
                <a:solidFill>
                  <a:srgbClr val="FFFFFF"/>
                </a:solidFill>
                <a:latin typeface="Open Sans"/>
              </a:rPr>
              <a:t>Type of treatment</a:t>
            </a:r>
          </a:p>
          <a:p>
            <a:pPr marL="1401702" lvl="2" indent="-467234">
              <a:lnSpc>
                <a:spcPts val="4220"/>
              </a:lnSpc>
              <a:buFont typeface="Arial"/>
              <a:buChar char="⚬"/>
            </a:pPr>
            <a:r>
              <a:rPr lang="en-US" sz="3246" spc="64">
                <a:solidFill>
                  <a:srgbClr val="FFFFFF"/>
                </a:solidFill>
                <a:latin typeface="Open Sans"/>
              </a:rPr>
              <a:t>Number of treatment facilities required</a:t>
            </a:r>
          </a:p>
          <a:p>
            <a:pPr marL="1401702" lvl="2" indent="-467234">
              <a:lnSpc>
                <a:spcPts val="4220"/>
              </a:lnSpc>
              <a:buFont typeface="Arial"/>
              <a:buChar char="⚬"/>
            </a:pPr>
            <a:r>
              <a:rPr lang="en-US" sz="3246" spc="64">
                <a:solidFill>
                  <a:srgbClr val="FFFFFF"/>
                </a:solidFill>
                <a:latin typeface="Open Sans"/>
              </a:rPr>
              <a:t>Number of contaminants to be removed</a:t>
            </a:r>
          </a:p>
          <a:p>
            <a:pPr marL="1401702" lvl="2" indent="-467234">
              <a:lnSpc>
                <a:spcPts val="4220"/>
              </a:lnSpc>
              <a:buFont typeface="Arial"/>
              <a:buChar char="⚬"/>
            </a:pPr>
            <a:r>
              <a:rPr lang="en-US" sz="3246" spc="64">
                <a:solidFill>
                  <a:srgbClr val="FFFFFF"/>
                </a:solidFill>
                <a:latin typeface="Open Sans"/>
              </a:rPr>
              <a:t>Number of treatment technologies required</a:t>
            </a:r>
          </a:p>
          <a:p>
            <a:pPr marL="1401702" lvl="2" indent="-467234">
              <a:lnSpc>
                <a:spcPts val="4220"/>
              </a:lnSpc>
              <a:buFont typeface="Arial"/>
              <a:buChar char="⚬"/>
            </a:pPr>
            <a:r>
              <a:rPr lang="en-US" sz="3246" spc="64">
                <a:solidFill>
                  <a:srgbClr val="FFFFFF"/>
                </a:solidFill>
                <a:latin typeface="Open Sans"/>
              </a:rPr>
              <a:t>Volume of water treated</a:t>
            </a:r>
          </a:p>
          <a:p>
            <a:pPr>
              <a:lnSpc>
                <a:spcPts val="4220"/>
              </a:lnSpc>
            </a:pPr>
            <a:endParaRPr lang="en-US" sz="3246" spc="64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1" r="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V="1">
            <a:off x="-10903308" y="-8665879"/>
            <a:ext cx="37415223" cy="210205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10999"/>
          </a:blip>
          <a:srcRect t="2702" b="2702"/>
          <a:stretch>
            <a:fillRect/>
          </a:stretch>
        </p:blipFill>
        <p:spPr>
          <a:xfrm>
            <a:off x="1161860" y="-148285"/>
            <a:ext cx="17152720" cy="108204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graphicFrame>
        <p:nvGraphicFramePr>
          <p:cNvPr id="12" name="Table 12"/>
          <p:cNvGraphicFramePr>
            <a:graphicFrameLocks noGrp="1"/>
          </p:cNvGraphicFramePr>
          <p:nvPr/>
        </p:nvGraphicFramePr>
        <p:xfrm>
          <a:off x="2356328" y="2485311"/>
          <a:ext cx="15393264" cy="6866692"/>
        </p:xfrm>
        <a:graphic>
          <a:graphicData uri="http://schemas.openxmlformats.org/drawingml/2006/table">
            <a:tbl>
              <a:tblPr/>
              <a:tblGrid>
                <a:gridCol w="3848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8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483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2707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System Name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No. of Sites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Annual Cost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Monthly Cost/Connection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97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Southwest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14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$77,800,818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$124.95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97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Artesia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8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$15,828,412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$122.77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97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Placentia/Yorba Linda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6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$33,392,512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$216.02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97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West Orange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17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$66,398,081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$198.79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97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Claremont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13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$13,609,364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$99.64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681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Simi Valley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1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$3,422,667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$21.13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897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Orcutt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3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$4,817,275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$34.28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897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Cordova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8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$6,118,269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391">
                          <a:solidFill>
                            <a:srgbClr val="FFFFFF"/>
                          </a:solidFill>
                          <a:latin typeface="Open Sans Bold"/>
                        </a:rPr>
                        <a:t>$34.45</a:t>
                      </a:r>
                      <a:endParaRPr lang="en-US" sz="1100"/>
                    </a:p>
                  </a:txBody>
                  <a:tcPr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TextBox 13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56328" y="405288"/>
            <a:ext cx="10895951" cy="1439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07"/>
              </a:lnSpc>
              <a:spcBef>
                <a:spcPts val="8780"/>
              </a:spcBef>
            </a:pPr>
            <a:r>
              <a:rPr lang="en-US" sz="9005" spc="-450">
                <a:solidFill>
                  <a:srgbClr val="FFFFFF"/>
                </a:solidFill>
                <a:latin typeface="Open Sans Bold"/>
              </a:rPr>
              <a:t>Treatment Costs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7299831" y="-9201680"/>
            <a:ext cx="32766721" cy="1840894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14500" y="2789"/>
            <a:ext cx="4201839" cy="10496836"/>
            <a:chOff x="0" y="0"/>
            <a:chExt cx="5602452" cy="1399578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alphaModFix amt="80000"/>
            </a:blip>
            <a:srcRect l="9217" r="9217"/>
            <a:stretch>
              <a:fillRect/>
            </a:stretch>
          </p:blipFill>
          <p:spPr>
            <a:xfrm>
              <a:off x="0" y="0"/>
              <a:ext cx="5602452" cy="458059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>
              <a:alphaModFix amt="80000"/>
            </a:blip>
            <a:srcRect r="19582"/>
            <a:stretch>
              <a:fillRect/>
            </a:stretch>
          </p:blipFill>
          <p:spPr>
            <a:xfrm>
              <a:off x="0" y="4707594"/>
              <a:ext cx="5602452" cy="458059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>
              <a:alphaModFix amt="80000"/>
            </a:blip>
            <a:srcRect l="4134" r="4134"/>
            <a:stretch>
              <a:fillRect/>
            </a:stretch>
          </p:blipFill>
          <p:spPr>
            <a:xfrm>
              <a:off x="0" y="9415187"/>
              <a:ext cx="5602452" cy="4580594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8096849" y="2122913"/>
            <a:ext cx="7992747" cy="280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93"/>
              </a:lnSpc>
              <a:spcBef>
                <a:spcPts val="8320"/>
              </a:spcBef>
            </a:pPr>
            <a:r>
              <a:rPr lang="en-US" sz="9646" spc="-482">
                <a:solidFill>
                  <a:srgbClr val="FFFFFF"/>
                </a:solidFill>
                <a:latin typeface="Open Sans Bold"/>
              </a:rPr>
              <a:t>For Additional Information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18726" y="5914249"/>
            <a:ext cx="3683579" cy="754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177" u="sng" spc="43">
                <a:solidFill>
                  <a:srgbClr val="FFFFFF"/>
                </a:solidFill>
                <a:latin typeface="Open Sans"/>
              </a:rPr>
              <a:t>Website</a:t>
            </a:r>
          </a:p>
          <a:p>
            <a:pPr algn="ctr">
              <a:lnSpc>
                <a:spcPts val="3048"/>
              </a:lnSpc>
            </a:pPr>
            <a:r>
              <a:rPr lang="en-US" sz="2177" spc="43">
                <a:solidFill>
                  <a:srgbClr val="FFFFFF"/>
                </a:solidFill>
                <a:latin typeface="Open Sans"/>
              </a:rPr>
              <a:t>Gswater.com/conservation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03165" y="5914249"/>
            <a:ext cx="3753286" cy="754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177" u="sng" spc="43">
                <a:solidFill>
                  <a:srgbClr val="FFFFFF"/>
                </a:solidFill>
                <a:latin typeface="Open Sans"/>
              </a:rPr>
              <a:t>Email</a:t>
            </a:r>
          </a:p>
          <a:p>
            <a:pPr algn="ctr">
              <a:lnSpc>
                <a:spcPts val="3048"/>
              </a:lnSpc>
            </a:pPr>
            <a:r>
              <a:rPr lang="en-US" sz="2177" spc="43">
                <a:solidFill>
                  <a:srgbClr val="FFFFFF"/>
                </a:solidFill>
                <a:latin typeface="Open Sans"/>
              </a:rPr>
              <a:t>conservation@gswater.com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56630" y="7732926"/>
            <a:ext cx="2698688" cy="754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177" u="sng" spc="43">
                <a:solidFill>
                  <a:srgbClr val="FFFFFF"/>
                </a:solidFill>
                <a:latin typeface="Open Sans"/>
              </a:rPr>
              <a:t>Facebook/Twitter</a:t>
            </a:r>
          </a:p>
          <a:p>
            <a:pPr algn="ctr">
              <a:lnSpc>
                <a:spcPts val="3048"/>
              </a:lnSpc>
            </a:pPr>
            <a:r>
              <a:rPr lang="en-US" sz="2177" spc="43">
                <a:solidFill>
                  <a:srgbClr val="FFFFFF"/>
                </a:solidFill>
                <a:latin typeface="Open Sans"/>
              </a:rPr>
              <a:t>@GoldenStateH2O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76641" y="7677850"/>
            <a:ext cx="1806336" cy="754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8"/>
              </a:lnSpc>
            </a:pPr>
            <a:r>
              <a:rPr lang="en-US" sz="2177" u="sng" spc="43">
                <a:solidFill>
                  <a:srgbClr val="FFFFFF"/>
                </a:solidFill>
                <a:latin typeface="Open Sans"/>
              </a:rPr>
              <a:t>Phone</a:t>
            </a:r>
          </a:p>
          <a:p>
            <a:pPr algn="ctr">
              <a:lnSpc>
                <a:spcPts val="3048"/>
              </a:lnSpc>
            </a:pPr>
            <a:r>
              <a:rPr lang="en-US" sz="2177" spc="43">
                <a:solidFill>
                  <a:srgbClr val="FFFFFF"/>
                </a:solidFill>
                <a:latin typeface="Open Sans"/>
              </a:rPr>
              <a:t>800.999.4033</a:t>
            </a:r>
          </a:p>
        </p:txBody>
      </p:sp>
      <p:sp>
        <p:nvSpPr>
          <p:cNvPr id="20" name="AutoShape 20"/>
          <p:cNvSpPr/>
          <p:nvPr/>
        </p:nvSpPr>
        <p:spPr>
          <a:xfrm rot="-5400000">
            <a:off x="11660770" y="6249296"/>
            <a:ext cx="82744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AutoShape 21"/>
          <p:cNvSpPr/>
          <p:nvPr/>
        </p:nvSpPr>
        <p:spPr>
          <a:xfrm rot="-5400000">
            <a:off x="11673258" y="8067973"/>
            <a:ext cx="82744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TextBox 22"/>
          <p:cNvSpPr txBox="1"/>
          <p:nvPr/>
        </p:nvSpPr>
        <p:spPr>
          <a:xfrm>
            <a:off x="17407018" y="9368242"/>
            <a:ext cx="573645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7178891" y="-9730435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21999"/>
          </a:blip>
          <a:srcRect t="5298" b="5298"/>
          <a:stretch>
            <a:fillRect/>
          </a:stretch>
        </p:blipFill>
        <p:spPr>
          <a:xfrm>
            <a:off x="-382433" y="0"/>
            <a:ext cx="172593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876867" y="-206369"/>
            <a:ext cx="5657850" cy="11695918"/>
            <a:chOff x="0" y="0"/>
            <a:chExt cx="1913890" cy="395639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3956397"/>
            </a:xfrm>
            <a:custGeom>
              <a:avLst/>
              <a:gdLst/>
              <a:ahLst/>
              <a:cxnLst/>
              <a:rect l="l" t="t" r="r" b="b"/>
              <a:pathLst>
                <a:path w="1913890" h="3956397">
                  <a:moveTo>
                    <a:pt x="0" y="0"/>
                  </a:moveTo>
                  <a:lnTo>
                    <a:pt x="1913890" y="0"/>
                  </a:lnTo>
                  <a:lnTo>
                    <a:pt x="1913890" y="3956397"/>
                  </a:lnTo>
                  <a:lnTo>
                    <a:pt x="0" y="3956397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44999"/>
          </a:blip>
          <a:srcRect/>
          <a:stretch>
            <a:fillRect/>
          </a:stretch>
        </p:blipFill>
        <p:spPr>
          <a:xfrm>
            <a:off x="-160433" y="-206369"/>
            <a:ext cx="2261546" cy="225872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29037" y="-55295"/>
            <a:ext cx="1893487" cy="1893487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3412" y="448412"/>
            <a:ext cx="621698" cy="9491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01113" y="2708974"/>
            <a:ext cx="3572929" cy="84819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01113" y="3973496"/>
            <a:ext cx="8085183" cy="647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7"/>
              </a:lnSpc>
              <a:spcBef>
                <a:spcPts val="4070"/>
              </a:spcBef>
            </a:pPr>
            <a:r>
              <a:rPr lang="en-US" sz="3501" spc="70">
                <a:solidFill>
                  <a:srgbClr val="FFFFFF"/>
                </a:solidFill>
                <a:latin typeface="Open Sans"/>
              </a:rPr>
              <a:t>Golden State Water Company </a:t>
            </a:r>
          </a:p>
        </p:txBody>
      </p:sp>
      <p:sp>
        <p:nvSpPr>
          <p:cNvPr id="12" name="TextBox 12"/>
          <p:cNvSpPr txBox="1"/>
          <p:nvPr/>
        </p:nvSpPr>
        <p:spPr>
          <a:xfrm rot="-5400000">
            <a:off x="16447267" y="4901314"/>
            <a:ext cx="221337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01113" y="4991423"/>
            <a:ext cx="9328564" cy="3292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47"/>
              </a:lnSpc>
              <a:spcBef>
                <a:spcPts val="9710"/>
              </a:spcBef>
            </a:pPr>
            <a:r>
              <a:rPr lang="en-US" sz="11258" spc="-562">
                <a:solidFill>
                  <a:srgbClr val="FFFFFF"/>
                </a:solidFill>
                <a:latin typeface="Open Sans Bold"/>
              </a:rPr>
              <a:t>Thank You Questions?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01113" y="8535086"/>
            <a:ext cx="10856412" cy="60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1"/>
              </a:lnSpc>
            </a:pPr>
            <a:r>
              <a:rPr lang="en-US" sz="3501" u="sng" spc="70">
                <a:solidFill>
                  <a:srgbClr val="FFFFFF"/>
                </a:solidFill>
                <a:latin typeface="Open Sans"/>
              </a:rPr>
              <a:t>Gswater.com</a:t>
            </a:r>
            <a:r>
              <a:rPr lang="en-US" sz="3501" spc="70">
                <a:solidFill>
                  <a:srgbClr val="FFFFFF"/>
                </a:solidFill>
                <a:latin typeface="Open Sans"/>
              </a:rPr>
              <a:t> | </a:t>
            </a:r>
            <a:r>
              <a:rPr lang="en-US" sz="3501" u="sng" spc="70">
                <a:solidFill>
                  <a:srgbClr val="FFFFFF"/>
                </a:solidFill>
                <a:latin typeface="Open Sans"/>
              </a:rPr>
              <a:t>800.999.4033</a:t>
            </a:r>
            <a:r>
              <a:rPr lang="en-US" sz="3501" spc="70">
                <a:solidFill>
                  <a:srgbClr val="FFFFFF"/>
                </a:solidFill>
                <a:latin typeface="Open Sans"/>
              </a:rPr>
              <a:t> | </a:t>
            </a:r>
            <a:r>
              <a:rPr lang="en-US" sz="3501" u="sng" spc="70">
                <a:solidFill>
                  <a:srgbClr val="FFFFFF"/>
                </a:solidFill>
                <a:latin typeface="Open Sans"/>
              </a:rPr>
              <a:t>@GoldenStateH2O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01113" y="9383023"/>
            <a:ext cx="14512657" cy="600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1"/>
              </a:lnSpc>
            </a:pPr>
            <a:r>
              <a:rPr lang="en-US" sz="3501" u="sng" spc="70">
                <a:solidFill>
                  <a:srgbClr val="FFFFFF"/>
                </a:solidFill>
                <a:latin typeface="Open Sans"/>
              </a:rPr>
              <a:t>www.gswater.com/post/2022-reports-public-health-goals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7299831" y="-9201680"/>
            <a:ext cx="32766721" cy="1840894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488D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08946" y="723588"/>
            <a:ext cx="13410910" cy="133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86"/>
              </a:lnSpc>
              <a:spcBef>
                <a:spcPts val="7639"/>
              </a:spcBef>
            </a:pPr>
            <a:r>
              <a:rPr lang="en-US" sz="9794" spc="-489">
                <a:solidFill>
                  <a:srgbClr val="FFFFFF"/>
                </a:solidFill>
                <a:latin typeface="Open Sans Bold"/>
              </a:rPr>
              <a:t> Introductions </a:t>
            </a:r>
          </a:p>
        </p:txBody>
      </p:sp>
      <p:sp>
        <p:nvSpPr>
          <p:cNvPr id="12" name="AutoShape 12"/>
          <p:cNvSpPr/>
          <p:nvPr/>
        </p:nvSpPr>
        <p:spPr>
          <a:xfrm rot="-5400000">
            <a:off x="1875819" y="4931322"/>
            <a:ext cx="2118611" cy="0"/>
          </a:xfrm>
          <a:prstGeom prst="line">
            <a:avLst/>
          </a:prstGeom>
          <a:ln w="28575" cap="rnd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3595096" y="4220290"/>
            <a:ext cx="4316174" cy="31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7"/>
              </a:lnSpc>
            </a:pPr>
            <a:r>
              <a:rPr lang="en-US" sz="1982" spc="39" dirty="0" smtClean="0">
                <a:solidFill>
                  <a:srgbClr val="FFFFFF"/>
                </a:solidFill>
                <a:latin typeface="Open Sans"/>
              </a:rPr>
              <a:t>Water </a:t>
            </a:r>
            <a:r>
              <a:rPr lang="en-US" sz="1982" spc="39" dirty="0">
                <a:solidFill>
                  <a:srgbClr val="FFFFFF"/>
                </a:solidFill>
                <a:latin typeface="Open Sans"/>
              </a:rPr>
              <a:t>Quality Manager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95096" y="3333839"/>
            <a:ext cx="3891720" cy="53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2"/>
              </a:lnSpc>
              <a:spcBef>
                <a:spcPts val="3309"/>
              </a:spcBef>
            </a:pPr>
            <a:r>
              <a:rPr lang="en-US" sz="3393" spc="-169" dirty="0">
                <a:solidFill>
                  <a:srgbClr val="FFFFFF"/>
                </a:solidFill>
                <a:latin typeface="Open Sans Bold"/>
              </a:rPr>
              <a:t>Samantha </a:t>
            </a:r>
            <a:r>
              <a:rPr lang="en-US" sz="3393" spc="-169" dirty="0" smtClean="0">
                <a:solidFill>
                  <a:srgbClr val="FFFFFF"/>
                </a:solidFill>
                <a:latin typeface="Open Sans Bold"/>
              </a:rPr>
              <a:t>Chen</a:t>
            </a:r>
            <a:endParaRPr lang="en-US" sz="3393" spc="-169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15" name="AutoShape 15"/>
          <p:cNvSpPr/>
          <p:nvPr/>
        </p:nvSpPr>
        <p:spPr>
          <a:xfrm rot="-5400000">
            <a:off x="2698551" y="3636010"/>
            <a:ext cx="473147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rot="-5400000">
            <a:off x="7084251" y="4971829"/>
            <a:ext cx="2118611" cy="0"/>
          </a:xfrm>
          <a:prstGeom prst="line">
            <a:avLst/>
          </a:prstGeom>
          <a:ln w="28575" cap="rnd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8803528" y="4220290"/>
            <a:ext cx="4290809" cy="649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7"/>
              </a:lnSpc>
            </a:pPr>
            <a:r>
              <a:rPr lang="en-US" sz="1982" spc="39" dirty="0">
                <a:solidFill>
                  <a:srgbClr val="FFFFFF"/>
                </a:solidFill>
                <a:latin typeface="Open Sans"/>
              </a:rPr>
              <a:t>Water Quality Engineer -- Southwest District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803528" y="3374346"/>
            <a:ext cx="3891720" cy="55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2"/>
              </a:lnSpc>
              <a:spcBef>
                <a:spcPts val="3309"/>
              </a:spcBef>
            </a:pPr>
            <a:r>
              <a:rPr lang="en-US" sz="3393" spc="-169" dirty="0">
                <a:solidFill>
                  <a:srgbClr val="FFFFFF"/>
                </a:solidFill>
                <a:latin typeface="Open Sans Bold"/>
              </a:rPr>
              <a:t>David Schultise</a:t>
            </a:r>
          </a:p>
        </p:txBody>
      </p:sp>
      <p:sp>
        <p:nvSpPr>
          <p:cNvPr id="23" name="AutoShape 23"/>
          <p:cNvSpPr/>
          <p:nvPr/>
        </p:nvSpPr>
        <p:spPr>
          <a:xfrm rot="-5400000">
            <a:off x="7906983" y="3676517"/>
            <a:ext cx="473147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rot="-5400000">
            <a:off x="12048607" y="4931322"/>
            <a:ext cx="2118611" cy="0"/>
          </a:xfrm>
          <a:prstGeom prst="line">
            <a:avLst/>
          </a:prstGeom>
          <a:ln w="28575" cap="rnd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TextBox 25"/>
          <p:cNvSpPr txBox="1"/>
          <p:nvPr/>
        </p:nvSpPr>
        <p:spPr>
          <a:xfrm>
            <a:off x="13769189" y="4057559"/>
            <a:ext cx="4098460" cy="64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7"/>
              </a:lnSpc>
            </a:pPr>
            <a:r>
              <a:rPr lang="en-US" sz="1982" spc="39" dirty="0">
                <a:solidFill>
                  <a:srgbClr val="FFFFFF"/>
                </a:solidFill>
                <a:latin typeface="Open Sans"/>
              </a:rPr>
              <a:t>Associate Water Quality Engineer -- Orange County District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767885" y="3333839"/>
            <a:ext cx="3891720" cy="55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2"/>
              </a:lnSpc>
              <a:spcBef>
                <a:spcPts val="3309"/>
              </a:spcBef>
            </a:pPr>
            <a:r>
              <a:rPr lang="en-US" sz="3393" spc="-169" dirty="0">
                <a:solidFill>
                  <a:srgbClr val="FFFFFF"/>
                </a:solidFill>
                <a:latin typeface="Open Sans Bold"/>
              </a:rPr>
              <a:t>Rocio Flores</a:t>
            </a:r>
          </a:p>
        </p:txBody>
      </p:sp>
      <p:sp>
        <p:nvSpPr>
          <p:cNvPr id="27" name="AutoShape 27"/>
          <p:cNvSpPr/>
          <p:nvPr/>
        </p:nvSpPr>
        <p:spPr>
          <a:xfrm rot="-5400000">
            <a:off x="12871339" y="3636010"/>
            <a:ext cx="473147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TextBox 28"/>
          <p:cNvSpPr txBox="1"/>
          <p:nvPr/>
        </p:nvSpPr>
        <p:spPr>
          <a:xfrm>
            <a:off x="17407018" y="9368242"/>
            <a:ext cx="30700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7299831" y="-9201680"/>
            <a:ext cx="32766721" cy="1840894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488D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14500" y="2789"/>
            <a:ext cx="6681919" cy="10496836"/>
            <a:chOff x="0" y="0"/>
            <a:chExt cx="8909226" cy="1399578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alphaModFix amt="80000"/>
            </a:blip>
            <a:srcRect t="11439" b="11439"/>
            <a:stretch>
              <a:fillRect/>
            </a:stretch>
          </p:blipFill>
          <p:spPr>
            <a:xfrm>
              <a:off x="0" y="0"/>
              <a:ext cx="8909226" cy="458059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9">
              <a:alphaModFix amt="80000"/>
            </a:blip>
            <a:srcRect t="11415" b="11415"/>
            <a:stretch>
              <a:fillRect/>
            </a:stretch>
          </p:blipFill>
          <p:spPr>
            <a:xfrm>
              <a:off x="0" y="4707594"/>
              <a:ext cx="8909226" cy="458059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>
              <a:alphaModFix amt="80000"/>
            </a:blip>
            <a:srcRect t="11439" b="11439"/>
            <a:stretch>
              <a:fillRect/>
            </a:stretch>
          </p:blipFill>
          <p:spPr>
            <a:xfrm>
              <a:off x="0" y="9415187"/>
              <a:ext cx="8909226" cy="4580594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9984401" y="2644850"/>
            <a:ext cx="6806910" cy="133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86"/>
              </a:lnSpc>
              <a:spcBef>
                <a:spcPts val="7639"/>
              </a:spcBef>
            </a:pPr>
            <a:r>
              <a:rPr lang="en-US" sz="9794" spc="-489">
                <a:solidFill>
                  <a:srgbClr val="FFFFFF"/>
                </a:solidFill>
                <a:latin typeface="Open Sans Bold"/>
              </a:rPr>
              <a:t>Overview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984401" y="4470298"/>
            <a:ext cx="6806910" cy="3954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6627" lvl="1" indent="-348313">
              <a:lnSpc>
                <a:spcPts val="4517"/>
              </a:lnSpc>
              <a:buFont typeface="Arial"/>
              <a:buChar char="•"/>
            </a:pPr>
            <a:r>
              <a:rPr lang="en-US" sz="3226" spc="64">
                <a:solidFill>
                  <a:srgbClr val="FFFFFF"/>
                </a:solidFill>
                <a:latin typeface="Open Sans"/>
              </a:rPr>
              <a:t>Company Background</a:t>
            </a:r>
          </a:p>
          <a:p>
            <a:pPr marL="696627" lvl="1" indent="-348313">
              <a:lnSpc>
                <a:spcPts val="4517"/>
              </a:lnSpc>
              <a:buFont typeface="Arial"/>
              <a:buChar char="•"/>
            </a:pPr>
            <a:r>
              <a:rPr lang="en-US" sz="3226" spc="64">
                <a:solidFill>
                  <a:srgbClr val="FFFFFF"/>
                </a:solidFill>
                <a:latin typeface="Open Sans"/>
              </a:rPr>
              <a:t>Commitment to Water Quality</a:t>
            </a:r>
          </a:p>
          <a:p>
            <a:pPr marL="696627" lvl="1" indent="-348313">
              <a:lnSpc>
                <a:spcPts val="4517"/>
              </a:lnSpc>
              <a:buFont typeface="Arial"/>
              <a:buChar char="•"/>
            </a:pPr>
            <a:r>
              <a:rPr lang="en-US" sz="3226" spc="64">
                <a:solidFill>
                  <a:srgbClr val="FFFFFF"/>
                </a:solidFill>
                <a:latin typeface="Open Sans"/>
              </a:rPr>
              <a:t>Purpose of Public Meeting</a:t>
            </a:r>
          </a:p>
          <a:p>
            <a:pPr marL="1393253" lvl="2" indent="-464418">
              <a:lnSpc>
                <a:spcPts val="4517"/>
              </a:lnSpc>
              <a:buFont typeface="Arial"/>
              <a:buChar char="⚬"/>
            </a:pPr>
            <a:r>
              <a:rPr lang="en-US" sz="3226" spc="64">
                <a:solidFill>
                  <a:srgbClr val="FFFFFF"/>
                </a:solidFill>
                <a:latin typeface="Open Sans"/>
              </a:rPr>
              <a:t>Public Health Goals </a:t>
            </a:r>
          </a:p>
          <a:p>
            <a:pPr marL="1393253" lvl="2" indent="-464418">
              <a:lnSpc>
                <a:spcPts val="4517"/>
              </a:lnSpc>
              <a:buFont typeface="Arial"/>
              <a:buChar char="⚬"/>
            </a:pPr>
            <a:r>
              <a:rPr lang="en-US" sz="3226" spc="64">
                <a:solidFill>
                  <a:srgbClr val="FFFFFF"/>
                </a:solidFill>
                <a:latin typeface="Open Sans"/>
              </a:rPr>
              <a:t>Constituents</a:t>
            </a:r>
          </a:p>
          <a:p>
            <a:pPr marL="1393253" lvl="2" indent="-464418">
              <a:lnSpc>
                <a:spcPts val="4517"/>
              </a:lnSpc>
              <a:buFont typeface="Arial"/>
              <a:buChar char="⚬"/>
            </a:pPr>
            <a:r>
              <a:rPr lang="en-US" sz="3226" spc="64">
                <a:solidFill>
                  <a:srgbClr val="FFFFFF"/>
                </a:solidFill>
                <a:latin typeface="Open Sans"/>
              </a:rPr>
              <a:t>Treatment Costs</a:t>
            </a:r>
          </a:p>
          <a:p>
            <a:pPr marL="696627" lvl="1" indent="-348313">
              <a:lnSpc>
                <a:spcPts val="4517"/>
              </a:lnSpc>
              <a:buFont typeface="Arial"/>
              <a:buChar char="•"/>
            </a:pPr>
            <a:r>
              <a:rPr lang="en-US" sz="3226" spc="64">
                <a:solidFill>
                  <a:srgbClr val="FFFFFF"/>
                </a:solidFill>
                <a:latin typeface="Open Sans"/>
              </a:rPr>
              <a:t>Questions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407018" y="9368242"/>
            <a:ext cx="30700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7299831" y="-9201680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78532" y="-148285"/>
            <a:ext cx="11430989" cy="114309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19999"/>
          </a:blip>
          <a:srcRect l="20302" t="52016" r="22169" b="32034"/>
          <a:stretch>
            <a:fillRect/>
          </a:stretch>
        </p:blipFill>
        <p:spPr>
          <a:xfrm rot="5400000">
            <a:off x="3950524" y="5136445"/>
            <a:ext cx="14211889" cy="104412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2960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r="7101"/>
          <a:stretch>
            <a:fillRect/>
          </a:stretch>
        </p:blipFill>
        <p:spPr>
          <a:xfrm>
            <a:off x="11938230" y="1543772"/>
            <a:ext cx="6024530" cy="74661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alphaModFix amt="80000"/>
          </a:blip>
          <a:srcRect/>
          <a:stretch>
            <a:fillRect/>
          </a:stretch>
        </p:blipFill>
        <p:spPr>
          <a:xfrm>
            <a:off x="16316948" y="-148285"/>
            <a:ext cx="2234295" cy="223150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568349" y="3644316"/>
            <a:ext cx="8156334" cy="509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2"/>
              </a:lnSpc>
            </a:pPr>
            <a:endParaRPr/>
          </a:p>
          <a:p>
            <a:pPr marL="605242" lvl="1" indent="-302621">
              <a:lnSpc>
                <a:spcPts val="3924"/>
              </a:lnSpc>
              <a:buFont typeface="Arial"/>
              <a:buChar char="•"/>
            </a:pPr>
            <a:r>
              <a:rPr lang="en-US" sz="2803" spc="56">
                <a:solidFill>
                  <a:srgbClr val="FFFFFF"/>
                </a:solidFill>
                <a:latin typeface="Open Sans"/>
              </a:rPr>
              <a:t>Subsidiary of American States Water Company</a:t>
            </a:r>
          </a:p>
          <a:p>
            <a:pPr marL="605242" lvl="1" indent="-302621">
              <a:lnSpc>
                <a:spcPts val="3924"/>
              </a:lnSpc>
              <a:buFont typeface="Arial"/>
              <a:buChar char="•"/>
            </a:pPr>
            <a:r>
              <a:rPr lang="en-US" sz="2803" spc="56">
                <a:solidFill>
                  <a:srgbClr val="FFFFFF"/>
                </a:solidFill>
                <a:latin typeface="Open Sans"/>
              </a:rPr>
              <a:t>Providing water service since 1929</a:t>
            </a:r>
          </a:p>
          <a:p>
            <a:pPr marL="605242" lvl="1" indent="-302621">
              <a:lnSpc>
                <a:spcPts val="3924"/>
              </a:lnSpc>
              <a:buFont typeface="Arial"/>
              <a:buChar char="•"/>
            </a:pPr>
            <a:r>
              <a:rPr lang="en-US" sz="2803" spc="56">
                <a:solidFill>
                  <a:srgbClr val="FFFFFF"/>
                </a:solidFill>
                <a:latin typeface="Open Sans"/>
              </a:rPr>
              <a:t>Team of more than 500 water professionals delivers reliable, high-quality water that meets all state and federal drinking water standards</a:t>
            </a:r>
          </a:p>
          <a:p>
            <a:pPr marL="605242" lvl="1" indent="-302621">
              <a:lnSpc>
                <a:spcPts val="3924"/>
              </a:lnSpc>
              <a:buFont typeface="Arial"/>
              <a:buChar char="•"/>
            </a:pPr>
            <a:r>
              <a:rPr lang="en-US" sz="2803" spc="56">
                <a:solidFill>
                  <a:srgbClr val="FFFFFF"/>
                </a:solidFill>
                <a:latin typeface="Open Sans"/>
              </a:rPr>
              <a:t>Provides water service to approximately 1 million customers in more than 80 communities throughout California</a:t>
            </a:r>
          </a:p>
        </p:txBody>
      </p:sp>
      <p:sp>
        <p:nvSpPr>
          <p:cNvPr id="14" name="TextBox 14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68349" y="1268669"/>
            <a:ext cx="7641994" cy="1978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57"/>
              </a:lnSpc>
              <a:spcBef>
                <a:spcPts val="5817"/>
              </a:spcBef>
            </a:pPr>
            <a:r>
              <a:rPr lang="en-US" sz="7116" spc="-355">
                <a:solidFill>
                  <a:srgbClr val="FFFFFF"/>
                </a:solidFill>
                <a:latin typeface="Open Sans Bold"/>
              </a:rPr>
              <a:t>Golden State Water Company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407018" y="9368242"/>
            <a:ext cx="30700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002960"/>
                </a:solidFill>
                <a:latin typeface="Open Sans"/>
              </a:rPr>
              <a:t>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7299831" y="-9201680"/>
            <a:ext cx="32766721" cy="18408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9999"/>
          </a:blip>
          <a:srcRect t="2747" b="2747"/>
          <a:stretch>
            <a:fillRect/>
          </a:stretch>
        </p:blipFill>
        <p:spPr>
          <a:xfrm>
            <a:off x="1264792" y="2789"/>
            <a:ext cx="17152720" cy="108204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E71BA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89696" y="-148285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21093" y="2789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43542" y="506496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072006" y="1598529"/>
            <a:ext cx="10489937" cy="2435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5"/>
              </a:lnSpc>
              <a:spcBef>
                <a:spcPts val="7091"/>
              </a:spcBef>
            </a:pPr>
            <a:r>
              <a:rPr lang="en-US" sz="9092" spc="-454">
                <a:solidFill>
                  <a:srgbClr val="FFFFFF"/>
                </a:solidFill>
                <a:latin typeface="Open Sans Bold"/>
              </a:rPr>
              <a:t>Commitment to Water Quality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72006" y="4219643"/>
            <a:ext cx="13971535" cy="503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6088" lvl="1" indent="-333044">
              <a:lnSpc>
                <a:spcPts val="4010"/>
              </a:lnSpc>
              <a:buFont typeface="Arial"/>
              <a:buChar char="•"/>
            </a:pPr>
            <a:r>
              <a:rPr lang="en-US" sz="3085" spc="61">
                <a:solidFill>
                  <a:srgbClr val="FFFFFF"/>
                </a:solidFill>
                <a:latin typeface="Open Sans"/>
              </a:rPr>
              <a:t>Maintaining high-quality water and reliable service is a high priority for Golden State Water (GSW)</a:t>
            </a:r>
          </a:p>
          <a:p>
            <a:pPr marL="666088" lvl="1" indent="-333044">
              <a:lnSpc>
                <a:spcPts val="4010"/>
              </a:lnSpc>
              <a:buFont typeface="Arial"/>
              <a:buChar char="•"/>
            </a:pPr>
            <a:r>
              <a:rPr lang="en-US" sz="3085" spc="61">
                <a:solidFill>
                  <a:srgbClr val="FFFFFF"/>
                </a:solidFill>
                <a:latin typeface="Open Sans"/>
              </a:rPr>
              <a:t>The water delivered to your tap continues to meet all federal and state quality standards established to protect public health and safety. </a:t>
            </a:r>
          </a:p>
          <a:p>
            <a:pPr marL="666088" lvl="1" indent="-333044">
              <a:lnSpc>
                <a:spcPts val="4010"/>
              </a:lnSpc>
              <a:buFont typeface="Arial"/>
              <a:buChar char="•"/>
            </a:pPr>
            <a:r>
              <a:rPr lang="en-US" sz="3085" spc="61">
                <a:solidFill>
                  <a:srgbClr val="FFFFFF"/>
                </a:solidFill>
                <a:latin typeface="Open Sans Bold"/>
              </a:rPr>
              <a:t>GSW does not serve water that contains contaminants in violation of recognized and enforceable Maximum Contaminant Levels (MCLs).</a:t>
            </a:r>
          </a:p>
          <a:p>
            <a:pPr marL="666088" lvl="1" indent="-333044">
              <a:lnSpc>
                <a:spcPts val="4010"/>
              </a:lnSpc>
              <a:buFont typeface="Arial"/>
              <a:buChar char="•"/>
            </a:pPr>
            <a:r>
              <a:rPr lang="en-US" sz="3085" spc="61">
                <a:solidFill>
                  <a:srgbClr val="FFFFFF"/>
                </a:solidFill>
                <a:latin typeface="Open Sans"/>
              </a:rPr>
              <a:t>Water Quality data can be found in your Consumer Confidence Report </a:t>
            </a:r>
            <a:r>
              <a:rPr lang="en-US" sz="3085" u="sng" spc="61">
                <a:solidFill>
                  <a:srgbClr val="FFFFFF"/>
                </a:solidFill>
                <a:latin typeface="Open Sans"/>
              </a:rPr>
              <a:t>www.gswater.com/annual-water-quality-reports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07018" y="9368242"/>
            <a:ext cx="30700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9507032" y="-7416652"/>
            <a:ext cx="43117089" cy="2422396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l="35400" r="22925"/>
          <a:stretch>
            <a:fillRect/>
          </a:stretch>
        </p:blipFill>
        <p:spPr>
          <a:xfrm>
            <a:off x="1714500" y="0"/>
            <a:ext cx="7042799" cy="112806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488D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71402" y="-157810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02798" y="-6736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25247" y="496971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01424" y="2552524"/>
            <a:ext cx="6832677" cy="193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6"/>
              </a:lnSpc>
              <a:spcBef>
                <a:spcPts val="5667"/>
              </a:spcBef>
            </a:pPr>
            <a:r>
              <a:rPr lang="en-US" sz="7265" spc="-363">
                <a:solidFill>
                  <a:srgbClr val="FFFFFF"/>
                </a:solidFill>
                <a:latin typeface="Open Sans Bold"/>
              </a:rPr>
              <a:t>What are Public Health Goals?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01424" y="4935234"/>
            <a:ext cx="7312693" cy="3424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6584" lvl="1" indent="-283292">
              <a:lnSpc>
                <a:spcPts val="3411"/>
              </a:lnSpc>
              <a:buFont typeface="Arial"/>
              <a:buChar char="•"/>
            </a:pPr>
            <a:r>
              <a:rPr lang="en-US" sz="2624" spc="52">
                <a:solidFill>
                  <a:srgbClr val="FFFFFF"/>
                </a:solidFill>
                <a:latin typeface="Open Sans Bold"/>
              </a:rPr>
              <a:t>Public Health Goal (PHG)</a:t>
            </a:r>
            <a:r>
              <a:rPr lang="en-US" sz="2624" spc="52">
                <a:solidFill>
                  <a:srgbClr val="FFFFFF"/>
                </a:solidFill>
                <a:latin typeface="Open Sans"/>
              </a:rPr>
              <a:t> – The level of a contaminant in drinking water below which there is no known or expected risk to health</a:t>
            </a:r>
          </a:p>
          <a:p>
            <a:pPr marL="566584" lvl="1" indent="-283292">
              <a:lnSpc>
                <a:spcPts val="3411"/>
              </a:lnSpc>
              <a:buFont typeface="Arial"/>
              <a:buChar char="•"/>
            </a:pPr>
            <a:r>
              <a:rPr lang="en-US" sz="2624" spc="52">
                <a:solidFill>
                  <a:srgbClr val="FFFFFF"/>
                </a:solidFill>
                <a:latin typeface="Open Sans"/>
              </a:rPr>
              <a:t>Non-enforceable goals </a:t>
            </a:r>
          </a:p>
          <a:p>
            <a:pPr marL="566584" lvl="1" indent="-283292">
              <a:lnSpc>
                <a:spcPts val="3411"/>
              </a:lnSpc>
              <a:buFont typeface="Arial"/>
              <a:buChar char="•"/>
            </a:pPr>
            <a:r>
              <a:rPr lang="en-US" sz="2624" spc="52">
                <a:solidFill>
                  <a:srgbClr val="FFFFFF"/>
                </a:solidFill>
                <a:latin typeface="Open Sans"/>
              </a:rPr>
              <a:t>Established by California EPA’s Office of Environmental Health Hazard Assessment (OEHHA)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alphaModFix amt="19999"/>
          </a:blip>
          <a:srcRect l="20302" t="52016" r="22169" b="32034"/>
          <a:stretch>
            <a:fillRect/>
          </a:stretch>
        </p:blipFill>
        <p:spPr>
          <a:xfrm rot="-5400000">
            <a:off x="2173417" y="5153815"/>
            <a:ext cx="14211889" cy="104412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7407018" y="9368242"/>
            <a:ext cx="30700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V="1">
            <a:off x="-9507032" y="-7416652"/>
            <a:ext cx="43117089" cy="2422396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l="30205" r="28276"/>
          <a:stretch>
            <a:fillRect/>
          </a:stretch>
        </p:blipFill>
        <p:spPr>
          <a:xfrm>
            <a:off x="1714500" y="0"/>
            <a:ext cx="7042799" cy="112806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488D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</a:blip>
          <a:srcRect/>
          <a:stretch>
            <a:fillRect/>
          </a:stretch>
        </p:blipFill>
        <p:spPr>
          <a:xfrm>
            <a:off x="16271402" y="-157810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02798" y="-6736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025247" y="496971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71457" y="2001051"/>
            <a:ext cx="6832677" cy="193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6"/>
              </a:lnSpc>
              <a:spcBef>
                <a:spcPts val="5667"/>
              </a:spcBef>
            </a:pPr>
            <a:r>
              <a:rPr lang="en-US" sz="7265" spc="-363">
                <a:solidFill>
                  <a:srgbClr val="FFFFFF"/>
                </a:solidFill>
                <a:latin typeface="Open Sans Bold"/>
              </a:rPr>
              <a:t>What are Public Health Goals?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671457" y="4292296"/>
            <a:ext cx="7730718" cy="4710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6584" lvl="1" indent="-283292">
              <a:lnSpc>
                <a:spcPts val="3411"/>
              </a:lnSpc>
              <a:buFont typeface="Arial"/>
              <a:buChar char="•"/>
            </a:pPr>
            <a:r>
              <a:rPr lang="en-US" sz="2624" spc="52">
                <a:solidFill>
                  <a:srgbClr val="FFFFFF"/>
                </a:solidFill>
                <a:latin typeface="Open Sans Bold"/>
              </a:rPr>
              <a:t>Maximum Contaminant Level Goal (MCLG)</a:t>
            </a:r>
            <a:r>
              <a:rPr lang="en-US" sz="2624" spc="52">
                <a:solidFill>
                  <a:srgbClr val="FFFFFF"/>
                </a:solidFill>
                <a:latin typeface="Open Sans"/>
              </a:rPr>
              <a:t> – the level of a contaminant in drinking water below which there is no known or expected risk to health. Established by US EPA </a:t>
            </a:r>
          </a:p>
          <a:p>
            <a:pPr marL="566584" lvl="1" indent="-283292">
              <a:lnSpc>
                <a:spcPts val="3411"/>
              </a:lnSpc>
              <a:buFont typeface="Arial"/>
              <a:buChar char="•"/>
            </a:pPr>
            <a:r>
              <a:rPr lang="en-US" sz="2624" spc="52">
                <a:solidFill>
                  <a:srgbClr val="FFFFFF"/>
                </a:solidFill>
                <a:latin typeface="Open Sans Bold"/>
              </a:rPr>
              <a:t>Maximum Contaminant Level (MCL)</a:t>
            </a:r>
            <a:r>
              <a:rPr lang="en-US" sz="2624" spc="52">
                <a:solidFill>
                  <a:srgbClr val="FFFFFF"/>
                </a:solidFill>
                <a:latin typeface="Open Sans"/>
              </a:rPr>
              <a:t> – the highest level of a contaminant that is allowed in drinking water. Primary MCLs are set as close to the public health goals and maximum contaminant level goals as is economically and technologically feasible.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alphaModFix amt="19999"/>
          </a:blip>
          <a:srcRect l="20302" t="52016" r="22169" b="32034"/>
          <a:stretch>
            <a:fillRect/>
          </a:stretch>
        </p:blipFill>
        <p:spPr>
          <a:xfrm rot="-5400000">
            <a:off x="2173417" y="5153815"/>
            <a:ext cx="14211889" cy="104412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7407018" y="9368242"/>
            <a:ext cx="30700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 flipV="1">
            <a:off x="-9507032" y="-7416652"/>
            <a:ext cx="43117089" cy="2422396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-479854"/>
            <a:ext cx="1714500" cy="3588608"/>
          </a:xfrm>
          <a:prstGeom prst="rect">
            <a:avLst/>
          </a:prstGeom>
          <a:solidFill>
            <a:srgbClr val="008561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80000"/>
          </a:blip>
          <a:srcRect l="29163" r="29163"/>
          <a:stretch>
            <a:fillRect/>
          </a:stretch>
        </p:blipFill>
        <p:spPr>
          <a:xfrm>
            <a:off x="1714500" y="0"/>
            <a:ext cx="7042799" cy="112806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r="72263"/>
          <a:stretch>
            <a:fillRect/>
          </a:stretch>
        </p:blipFill>
        <p:spPr>
          <a:xfrm>
            <a:off x="449708" y="1192469"/>
            <a:ext cx="815084" cy="69763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08754"/>
            <a:ext cx="1714500" cy="7178246"/>
          </a:xfrm>
          <a:prstGeom prst="rect">
            <a:avLst/>
          </a:prstGeom>
          <a:solidFill>
            <a:srgbClr val="00488D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80000"/>
          </a:blip>
          <a:srcRect/>
          <a:stretch>
            <a:fillRect/>
          </a:stretch>
        </p:blipFill>
        <p:spPr>
          <a:xfrm>
            <a:off x="16271402" y="-157810"/>
            <a:ext cx="2261546" cy="225872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6402798" y="-6736"/>
            <a:ext cx="1893487" cy="1893487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8561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25247" y="496971"/>
            <a:ext cx="621698" cy="94915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5400000">
            <a:off x="-628082" y="6472371"/>
            <a:ext cx="2875414" cy="484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  <a:spcBef>
                <a:spcPts val="3022"/>
              </a:spcBef>
            </a:pPr>
            <a:r>
              <a:rPr lang="en-US" sz="2600" spc="52">
                <a:solidFill>
                  <a:srgbClr val="FFFFFF"/>
                </a:solidFill>
                <a:latin typeface="Open Sans"/>
              </a:rPr>
              <a:t>gswater.com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56654" y="2215210"/>
            <a:ext cx="6832677" cy="1935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6"/>
              </a:lnSpc>
              <a:spcBef>
                <a:spcPts val="5667"/>
              </a:spcBef>
            </a:pPr>
            <a:r>
              <a:rPr lang="en-US" sz="7265" spc="-363">
                <a:solidFill>
                  <a:srgbClr val="FFFFFF"/>
                </a:solidFill>
                <a:latin typeface="Open Sans Bold"/>
              </a:rPr>
              <a:t>What are Public Health Goals?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79362" y="4666755"/>
            <a:ext cx="7845521" cy="4281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6584" lvl="1" indent="-283292">
              <a:lnSpc>
                <a:spcPts val="3411"/>
              </a:lnSpc>
              <a:buFont typeface="Arial"/>
              <a:buChar char="•"/>
            </a:pPr>
            <a:r>
              <a:rPr lang="en-US" sz="2624" spc="52" dirty="0">
                <a:solidFill>
                  <a:srgbClr val="FFFFFF"/>
                </a:solidFill>
                <a:latin typeface="Open Sans"/>
              </a:rPr>
              <a:t>Water agencies are required to publicly disclose information on levels of contaminants </a:t>
            </a:r>
            <a:r>
              <a:rPr lang="en-US" sz="2624" spc="52" dirty="0">
                <a:solidFill>
                  <a:srgbClr val="FFFFFF"/>
                </a:solidFill>
                <a:latin typeface="Open Sans Bold"/>
              </a:rPr>
              <a:t>even below</a:t>
            </a:r>
            <a:r>
              <a:rPr lang="en-US" sz="2624" spc="52" dirty="0">
                <a:solidFill>
                  <a:srgbClr val="FFFFFF"/>
                </a:solidFill>
                <a:latin typeface="Open Sans"/>
              </a:rPr>
              <a:t> the enforceable mandatory Maximum Contaminant Levels (MCLs)</a:t>
            </a:r>
          </a:p>
          <a:p>
            <a:pPr marL="566584" lvl="1" indent="-283292">
              <a:lnSpc>
                <a:spcPts val="3411"/>
              </a:lnSpc>
              <a:buFont typeface="Arial"/>
              <a:buChar char="•"/>
            </a:pPr>
            <a:r>
              <a:rPr lang="en-US" sz="2624" spc="52" dirty="0">
                <a:solidFill>
                  <a:srgbClr val="FFFFFF"/>
                </a:solidFill>
                <a:latin typeface="Open Sans"/>
              </a:rPr>
              <a:t>Must disclose the estimated cost of reducing the contaminant regardless of minimal risk </a:t>
            </a:r>
          </a:p>
          <a:p>
            <a:pPr marL="566584" lvl="1" indent="-283292">
              <a:lnSpc>
                <a:spcPts val="3411"/>
              </a:lnSpc>
              <a:buFont typeface="Arial"/>
              <a:buChar char="•"/>
            </a:pPr>
            <a:r>
              <a:rPr lang="en-US" sz="2624" spc="52" dirty="0">
                <a:solidFill>
                  <a:srgbClr val="FFFFFF"/>
                </a:solidFill>
                <a:latin typeface="Open Sans"/>
              </a:rPr>
              <a:t>Findings are presented at a publicly noticed meeting and at </a:t>
            </a:r>
            <a:r>
              <a:rPr lang="en-US" sz="2624" u="sng" spc="52" dirty="0">
                <a:solidFill>
                  <a:srgbClr val="FFFFFF"/>
                </a:solidFill>
                <a:latin typeface="Open Sans"/>
              </a:rPr>
              <a:t>www.gswater.com/annual-water-quality-reports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alphaModFix amt="19999"/>
          </a:blip>
          <a:srcRect l="20302" t="52016" r="22169" b="32034"/>
          <a:stretch>
            <a:fillRect/>
          </a:stretch>
        </p:blipFill>
        <p:spPr>
          <a:xfrm rot="-5400000">
            <a:off x="2173417" y="5153815"/>
            <a:ext cx="14211889" cy="104412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7407018" y="9368242"/>
            <a:ext cx="307006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50"/>
              </a:lnSpc>
              <a:spcBef>
                <a:spcPts val="3487"/>
              </a:spcBef>
            </a:pPr>
            <a:r>
              <a:rPr lang="en-US" sz="3000" spc="60">
                <a:solidFill>
                  <a:srgbClr val="FFFFFF"/>
                </a:solidFill>
                <a:latin typeface="Open Sans"/>
              </a:rPr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BA49FC22318645A76E01AB2C555A3C" ma:contentTypeVersion="4" ma:contentTypeDescription="Create a new document." ma:contentTypeScope="" ma:versionID="3d9a6963a8a818e31bb33284630136f8">
  <xsd:schema xmlns:xsd="http://www.w3.org/2001/XMLSchema" xmlns:xs="http://www.w3.org/2001/XMLSchema" xmlns:p="http://schemas.microsoft.com/office/2006/metadata/properties" xmlns:ns2="2e3623cc-33b3-43b3-8509-18f637600ac4" xmlns:ns3="07c639d5-38f9-4e90-baab-767dd09244d4" targetNamespace="http://schemas.microsoft.com/office/2006/metadata/properties" ma:root="true" ma:fieldsID="070e7eb31eb838c524da5d483f2346c4" ns2:_="" ns3:_="">
    <xsd:import namespace="2e3623cc-33b3-43b3-8509-18f637600ac4"/>
    <xsd:import namespace="07c639d5-38f9-4e90-baab-767dd09244d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3623cc-33b3-43b3-8509-18f637600ac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c639d5-38f9-4e90-baab-767dd09244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905620-2F9E-47A3-AEED-1578791D2E57}">
  <ds:schemaRefs>
    <ds:schemaRef ds:uri="07c639d5-38f9-4e90-baab-767dd09244d4"/>
    <ds:schemaRef ds:uri="2e3623cc-33b3-43b3-8509-18f637600a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3036024-08D3-48B2-B8C7-BFA6F8FBA5FD}">
  <ds:schemaRefs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2e3623cc-33b3-43b3-8509-18f637600ac4"/>
    <ds:schemaRef ds:uri="http://purl.org/dc/elements/1.1/"/>
    <ds:schemaRef ds:uri="07c639d5-38f9-4e90-baab-767dd09244d4"/>
  </ds:schemaRefs>
</ds:datastoreItem>
</file>

<file path=customXml/itemProps3.xml><?xml version="1.0" encoding="utf-8"?>
<ds:datastoreItem xmlns:ds="http://schemas.openxmlformats.org/officeDocument/2006/customXml" ds:itemID="{6CE65344-DAE9-4520-98BD-455F1C8308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1582</Words>
  <Application>Microsoft Office PowerPoint</Application>
  <PresentationFormat>Custom</PresentationFormat>
  <Paragraphs>399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Open Sans</vt:lpstr>
      <vt:lpstr>Open Sans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GSWC | Public Health Goal Report 2022 PPT</dc:title>
  <dc:creator>Flores, Rocio</dc:creator>
  <cp:lastModifiedBy>Flores, Rocio</cp:lastModifiedBy>
  <cp:revision>49</cp:revision>
  <dcterms:created xsi:type="dcterms:W3CDTF">2006-08-16T00:00:00Z</dcterms:created>
  <dcterms:modified xsi:type="dcterms:W3CDTF">2022-10-26T23:51:56Z</dcterms:modified>
  <dc:identifier>DAFLeSGGyF0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0x01010018BA49FC22318645A76E01AB2C555A3C</vt:lpwstr>
  </property>
</Properties>
</file>